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09" r:id="rId1"/>
  </p:sld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70" r:id="rId14"/>
    <p:sldId id="272" r:id="rId15"/>
    <p:sldId id="273" r:id="rId16"/>
    <p:sldId id="269"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6327"/>
  </p:normalViewPr>
  <p:slideViewPr>
    <p:cSldViewPr snapToGrid="0" snapToObjects="1">
      <p:cViewPr varScale="1">
        <p:scale>
          <a:sx n="109" d="100"/>
          <a:sy n="109" d="100"/>
        </p:scale>
        <p:origin x="208" y="6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8/4/22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688023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8/4/22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303020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8/4/22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20287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8/4/22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142530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8/4/22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09050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8/4/22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71295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8/4/22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826722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634739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19081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670501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8/4/22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98771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8/4/22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292067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8/4/22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82036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8/4/22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35939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8/4/22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23676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353594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686388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schemeClr>
            </a:gs>
            <a:gs pos="100000">
              <a:schemeClr val="bg2">
                <a:shade val="92000"/>
                <a:hueMod val="104000"/>
                <a:satMod val="140000"/>
                <a:lumMod val="68000"/>
              </a:schemeClr>
            </a:gs>
          </a:gsLst>
          <a:lin ang="5040000" scaled="0"/>
          <a:tileRect/>
        </a:grad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8/4/22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48193232"/>
      </p:ext>
    </p:extLst>
  </p:cSld>
  <p:clrMap bg1="dk1" tx1="lt1" bg2="dk2" tx2="lt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 id="2147483921" r:id="rId12"/>
    <p:sldLayoutId id="2147483922" r:id="rId13"/>
    <p:sldLayoutId id="2147483923" r:id="rId14"/>
    <p:sldLayoutId id="2147483924" r:id="rId15"/>
    <p:sldLayoutId id="2147483925" r:id="rId16"/>
    <p:sldLayoutId id="214748392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C_(programming_language)"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discord.gg/xFEUFYP533"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visualstudio.microsoft.com/vs/community/" TargetMode="External"/><Relationship Id="rId2" Type="http://schemas.openxmlformats.org/officeDocument/2006/relationships/hyperlink" Target="https://www.nasm.us/pub/nasm/releasebuilds/2.15.05/win64/nasm-2.15.05-installer-x64.exe" TargetMode="External"/><Relationship Id="rId1" Type="http://schemas.openxmlformats.org/officeDocument/2006/relationships/slideLayout" Target="../slideLayouts/slideLayout2.xml"/><Relationship Id="rId5" Type="http://schemas.openxmlformats.org/officeDocument/2006/relationships/hyperlink" Target="https://hex-rays.com/ida-free/" TargetMode="External"/><Relationship Id="rId4" Type="http://schemas.openxmlformats.org/officeDocument/2006/relationships/hyperlink" Target="https://code.visualstudio.com/download" TargetMode="External"/></Relationships>
</file>

<file path=ppt/slides/_rels/slide3.xml.rels><?xml version="1.0" encoding="UTF-8" standalone="yes"?>
<Relationships xmlns="http://schemas.openxmlformats.org/package/2006/relationships"><Relationship Id="rId2" Type="http://schemas.openxmlformats.org/officeDocument/2006/relationships/hyperlink" Target="https://www.wikihow.com/Use-MASM-in-Visual-Studio-2022"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8bitworkshop.com/"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en.wikipedia.org/wiki/Von_Neumann_architecture" TargetMode="External"/><Relationship Id="rId4" Type="http://schemas.openxmlformats.org/officeDocument/2006/relationships/hyperlink" Target="http://electronics.stackexchange.com/questions/209135/verilog-how-to-synchronously-assign-wire-out-with-register"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www.flickr.com/photos/christiaancolen/33446185164"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en.wikipedia.org/wiki/Microcod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316DCFC9-6877-407C-8170-608FCB8E35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89" name="Rectangle 88">
              <a:extLst>
                <a:ext uri="{FF2B5EF4-FFF2-40B4-BE49-F238E27FC236}">
                  <a16:creationId xmlns:a16="http://schemas.microsoft.com/office/drawing/2014/main" id="{F7D8B73A-1349-4BA6-8F85-03A21ED56E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 name="Picture 2">
              <a:extLst>
                <a:ext uri="{FF2B5EF4-FFF2-40B4-BE49-F238E27FC236}">
                  <a16:creationId xmlns:a16="http://schemas.microsoft.com/office/drawing/2014/main" id="{969ADA7C-B6B2-4FD7-AA5E-CC52AAE8CDBD}"/>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A green and yellow sea creature&#10;&#10;Description automatically generated with low confidence">
            <a:extLst>
              <a:ext uri="{FF2B5EF4-FFF2-40B4-BE49-F238E27FC236}">
                <a16:creationId xmlns:a16="http://schemas.microsoft.com/office/drawing/2014/main" id="{8C5CC35A-68A9-ABB5-C857-8BBC452CC756}"/>
              </a:ext>
            </a:extLst>
          </p:cNvPr>
          <p:cNvPicPr>
            <a:picLocks noChangeAspect="1"/>
          </p:cNvPicPr>
          <p:nvPr/>
        </p:nvPicPr>
        <p:blipFill rotWithShape="1">
          <a:blip r:embed="rId3">
            <a:alphaModFix/>
            <a:extLst>
              <a:ext uri="{28A0092B-C50C-407E-A947-70E740481C1C}">
                <a14:useLocalDpi xmlns:a14="http://schemas.microsoft.com/office/drawing/2010/main"/>
              </a:ext>
            </a:extLst>
          </a:blip>
          <a:srcRect t="12489" b="12489"/>
          <a:stretch/>
        </p:blipFill>
        <p:spPr>
          <a:xfrm>
            <a:off x="0" y="31489"/>
            <a:ext cx="12188389" cy="6857990"/>
          </a:xfrm>
          <a:prstGeom prst="rect">
            <a:avLst/>
          </a:prstGeom>
        </p:spPr>
      </p:pic>
      <p:grpSp>
        <p:nvGrpSpPr>
          <p:cNvPr id="92" name="Group 91">
            <a:extLst>
              <a:ext uri="{FF2B5EF4-FFF2-40B4-BE49-F238E27FC236}">
                <a16:creationId xmlns:a16="http://schemas.microsoft.com/office/drawing/2014/main" id="{89353FE7-0D03-4AD2-8B8A-60A06F6BDA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93" name="Round Diagonal Corner Rectangle 7">
              <a:extLst>
                <a:ext uri="{FF2B5EF4-FFF2-40B4-BE49-F238E27FC236}">
                  <a16:creationId xmlns:a16="http://schemas.microsoft.com/office/drawing/2014/main" id="{0C7A0320-FBCC-4F40-AF6E-CE65FFB3D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4" name="Group 93">
              <a:extLst>
                <a:ext uri="{FF2B5EF4-FFF2-40B4-BE49-F238E27FC236}">
                  <a16:creationId xmlns:a16="http://schemas.microsoft.com/office/drawing/2014/main" id="{550A26E4-02C9-4F83-A334-0920B8CCF28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95" name="Freeform 32">
                <a:extLst>
                  <a:ext uri="{FF2B5EF4-FFF2-40B4-BE49-F238E27FC236}">
                    <a16:creationId xmlns:a16="http://schemas.microsoft.com/office/drawing/2014/main" id="{06617CD6-4185-402B-8E23-BC5278053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3">
                <a:extLst>
                  <a:ext uri="{FF2B5EF4-FFF2-40B4-BE49-F238E27FC236}">
                    <a16:creationId xmlns:a16="http://schemas.microsoft.com/office/drawing/2014/main" id="{2C305CC9-3511-47F4-BF11-BC635C30C9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4">
                <a:extLst>
                  <a:ext uri="{FF2B5EF4-FFF2-40B4-BE49-F238E27FC236}">
                    <a16:creationId xmlns:a16="http://schemas.microsoft.com/office/drawing/2014/main" id="{5C70C5D1-31E4-48B9-AEB6-6460A2B81F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7">
                <a:extLst>
                  <a:ext uri="{FF2B5EF4-FFF2-40B4-BE49-F238E27FC236}">
                    <a16:creationId xmlns:a16="http://schemas.microsoft.com/office/drawing/2014/main" id="{1F033CE1-D380-43F1-81EC-97B6C86F3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5">
                <a:extLst>
                  <a:ext uri="{FF2B5EF4-FFF2-40B4-BE49-F238E27FC236}">
                    <a16:creationId xmlns:a16="http://schemas.microsoft.com/office/drawing/2014/main" id="{6997F95D-DC27-48A3-850A-2308C3C080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6">
                <a:extLst>
                  <a:ext uri="{FF2B5EF4-FFF2-40B4-BE49-F238E27FC236}">
                    <a16:creationId xmlns:a16="http://schemas.microsoft.com/office/drawing/2014/main" id="{569AE469-76B7-4FFE-B68B-0D7A77413F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8">
                <a:extLst>
                  <a:ext uri="{FF2B5EF4-FFF2-40B4-BE49-F238E27FC236}">
                    <a16:creationId xmlns:a16="http://schemas.microsoft.com/office/drawing/2014/main" id="{DD99CF64-0E82-4D1A-BD2A-08942182F4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39">
                <a:extLst>
                  <a:ext uri="{FF2B5EF4-FFF2-40B4-BE49-F238E27FC236}">
                    <a16:creationId xmlns:a16="http://schemas.microsoft.com/office/drawing/2014/main" id="{98C12D33-1747-4B24-89ED-F441AE4A0C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Freeform 40">
                <a:extLst>
                  <a:ext uri="{FF2B5EF4-FFF2-40B4-BE49-F238E27FC236}">
                    <a16:creationId xmlns:a16="http://schemas.microsoft.com/office/drawing/2014/main" id="{A60200CC-BAEC-4310-8C9B-F7BB783E98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4" name="Rectangle 41">
                <a:extLst>
                  <a:ext uri="{FF2B5EF4-FFF2-40B4-BE49-F238E27FC236}">
                    <a16:creationId xmlns:a16="http://schemas.microsoft.com/office/drawing/2014/main" id="{2A7F40BF-B0BE-4B09-87EE-F56632B7ED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105" name="Freeform 32">
                <a:extLst>
                  <a:ext uri="{FF2B5EF4-FFF2-40B4-BE49-F238E27FC236}">
                    <a16:creationId xmlns:a16="http://schemas.microsoft.com/office/drawing/2014/main" id="{353978AF-8FB9-4A61-A2EA-1995A14F3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6" name="Freeform 33">
                <a:extLst>
                  <a:ext uri="{FF2B5EF4-FFF2-40B4-BE49-F238E27FC236}">
                    <a16:creationId xmlns:a16="http://schemas.microsoft.com/office/drawing/2014/main" id="{B20F89C3-4BAD-42AA-8D31-6F6DF17FE9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7" name="Freeform 34">
                <a:extLst>
                  <a:ext uri="{FF2B5EF4-FFF2-40B4-BE49-F238E27FC236}">
                    <a16:creationId xmlns:a16="http://schemas.microsoft.com/office/drawing/2014/main" id="{A60FE276-3FF2-4622-BF99-D4E4B249E5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8" name="Freeform 37">
                <a:extLst>
                  <a:ext uri="{FF2B5EF4-FFF2-40B4-BE49-F238E27FC236}">
                    <a16:creationId xmlns:a16="http://schemas.microsoft.com/office/drawing/2014/main" id="{B05A0D3F-808B-48D6-A821-1FE9E86E8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9" name="Freeform 35">
                <a:extLst>
                  <a:ext uri="{FF2B5EF4-FFF2-40B4-BE49-F238E27FC236}">
                    <a16:creationId xmlns:a16="http://schemas.microsoft.com/office/drawing/2014/main" id="{69F7D438-BAA0-4DAD-9BC5-198B677A7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10" name="Freeform 36">
                <a:extLst>
                  <a:ext uri="{FF2B5EF4-FFF2-40B4-BE49-F238E27FC236}">
                    <a16:creationId xmlns:a16="http://schemas.microsoft.com/office/drawing/2014/main" id="{EC63B186-43B8-4552-AFDB-A544240A7C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11" name="Freeform 38">
                <a:extLst>
                  <a:ext uri="{FF2B5EF4-FFF2-40B4-BE49-F238E27FC236}">
                    <a16:creationId xmlns:a16="http://schemas.microsoft.com/office/drawing/2014/main" id="{8542E82D-01AD-4BD8-8C5F-A6CDAD039B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12" name="Freeform 39">
                <a:extLst>
                  <a:ext uri="{FF2B5EF4-FFF2-40B4-BE49-F238E27FC236}">
                    <a16:creationId xmlns:a16="http://schemas.microsoft.com/office/drawing/2014/main" id="{6285CF32-2BD3-47D0-9A6C-3EE7FD639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13" name="Freeform 40">
                <a:extLst>
                  <a:ext uri="{FF2B5EF4-FFF2-40B4-BE49-F238E27FC236}">
                    <a16:creationId xmlns:a16="http://schemas.microsoft.com/office/drawing/2014/main" id="{FA36D129-7B33-4379-B9EE-5624B95766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14" name="Rectangle 41">
                <a:extLst>
                  <a:ext uri="{FF2B5EF4-FFF2-40B4-BE49-F238E27FC236}">
                    <a16:creationId xmlns:a16="http://schemas.microsoft.com/office/drawing/2014/main" id="{0229A187-4E69-4262-B001-C5F0B55225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F4114397-BCFB-E577-D2C2-1516BC0D88EA}"/>
              </a:ext>
            </a:extLst>
          </p:cNvPr>
          <p:cNvSpPr>
            <a:spLocks noGrp="1"/>
          </p:cNvSpPr>
          <p:nvPr>
            <p:ph type="ctrTitle"/>
          </p:nvPr>
        </p:nvSpPr>
        <p:spPr>
          <a:xfrm>
            <a:off x="2667000" y="2328334"/>
            <a:ext cx="6858000" cy="1367896"/>
          </a:xfrm>
        </p:spPr>
        <p:txBody>
          <a:bodyPr>
            <a:normAutofit/>
          </a:bodyPr>
          <a:lstStyle/>
          <a:p>
            <a:pPr algn="ctr"/>
            <a:r>
              <a:rPr lang="en-US"/>
              <a:t>Hacking The Metal II</a:t>
            </a:r>
          </a:p>
        </p:txBody>
      </p:sp>
      <p:sp>
        <p:nvSpPr>
          <p:cNvPr id="3" name="Subtitle 2">
            <a:extLst>
              <a:ext uri="{FF2B5EF4-FFF2-40B4-BE49-F238E27FC236}">
                <a16:creationId xmlns:a16="http://schemas.microsoft.com/office/drawing/2014/main" id="{529164A9-9F78-DE4F-6A9B-F3FC7484A9EB}"/>
              </a:ext>
            </a:extLst>
          </p:cNvPr>
          <p:cNvSpPr>
            <a:spLocks noGrp="1"/>
          </p:cNvSpPr>
          <p:nvPr>
            <p:ph type="subTitle" idx="1"/>
          </p:nvPr>
        </p:nvSpPr>
        <p:spPr>
          <a:xfrm>
            <a:off x="2667001" y="3602038"/>
            <a:ext cx="6857999" cy="953029"/>
          </a:xfrm>
        </p:spPr>
        <p:txBody>
          <a:bodyPr>
            <a:normAutofit/>
          </a:bodyPr>
          <a:lstStyle/>
          <a:p>
            <a:pPr algn="ctr"/>
            <a:r>
              <a:rPr lang="en-US"/>
              <a:t>Hardware and the Evolution of C creatures</a:t>
            </a:r>
          </a:p>
        </p:txBody>
      </p:sp>
      <p:sp>
        <p:nvSpPr>
          <p:cNvPr id="6" name="Rectangle 5">
            <a:extLst>
              <a:ext uri="{FF2B5EF4-FFF2-40B4-BE49-F238E27FC236}">
                <a16:creationId xmlns:a16="http://schemas.microsoft.com/office/drawing/2014/main" id="{4E6EBEAC-1AC4-D0D5-11B3-9DBB5C64F9C6}"/>
              </a:ext>
            </a:extLst>
          </p:cNvPr>
          <p:cNvSpPr/>
          <p:nvPr/>
        </p:nvSpPr>
        <p:spPr>
          <a:xfrm>
            <a:off x="8177310" y="5722307"/>
            <a:ext cx="3722494" cy="830997"/>
          </a:xfrm>
          <a:prstGeom prst="rect">
            <a:avLst/>
          </a:prstGeom>
          <a:noFill/>
          <a:effectLst>
            <a:glow rad="63500">
              <a:schemeClr val="accent5">
                <a:lumMod val="60000"/>
                <a:lumOff val="40000"/>
                <a:alpha val="40000"/>
              </a:schemeClr>
            </a:glow>
          </a:effectLst>
        </p:spPr>
        <p:txBody>
          <a:bodyPr wrap="none" lIns="91440" tIns="45720" rIns="91440" bIns="45720">
            <a:spAutoFit/>
          </a:bodyPr>
          <a:lstStyle/>
          <a:p>
            <a:pPr algn="r"/>
            <a:r>
              <a:rPr lang="en-US" sz="2400" cap="none" spc="50" dirty="0">
                <a:ln w="9525" cmpd="sng">
                  <a:solidFill>
                    <a:schemeClr val="tx2">
                      <a:lumMod val="90000"/>
                    </a:schemeClr>
                  </a:solidFill>
                  <a:prstDash val="solid"/>
                </a:ln>
                <a:solidFill>
                  <a:srgbClr val="70AD47">
                    <a:tint val="1000"/>
                  </a:srgbClr>
                </a:solidFill>
                <a:effectLst>
                  <a:glow rad="63500">
                    <a:schemeClr val="accent5">
                      <a:lumMod val="50000"/>
                      <a:alpha val="40000"/>
                    </a:schemeClr>
                  </a:glow>
                </a:effectLst>
                <a:latin typeface="Open Sans" pitchFamily="2" charset="0"/>
              </a:rPr>
              <a:t>A Def Con 30</a:t>
            </a:r>
            <a:r>
              <a:rPr lang="en-US" sz="2400" spc="50" dirty="0">
                <a:ln w="9525" cmpd="sng">
                  <a:solidFill>
                    <a:schemeClr val="tx2">
                      <a:lumMod val="90000"/>
                    </a:schemeClr>
                  </a:solidFill>
                  <a:prstDash val="solid"/>
                </a:ln>
                <a:solidFill>
                  <a:srgbClr val="70AD47">
                    <a:tint val="1000"/>
                  </a:srgbClr>
                </a:solidFill>
                <a:effectLst>
                  <a:glow rad="63500">
                    <a:schemeClr val="accent5">
                      <a:lumMod val="50000"/>
                      <a:alpha val="40000"/>
                    </a:schemeClr>
                  </a:glow>
                </a:effectLst>
                <a:latin typeface="Open Sans" pitchFamily="2" charset="0"/>
              </a:rPr>
              <a:t> Workshop</a:t>
            </a:r>
          </a:p>
          <a:p>
            <a:pPr algn="r"/>
            <a:r>
              <a:rPr lang="en-US" sz="2400" spc="50" dirty="0">
                <a:ln w="9525" cmpd="sng">
                  <a:solidFill>
                    <a:schemeClr val="tx2">
                      <a:lumMod val="90000"/>
                    </a:schemeClr>
                  </a:solidFill>
                  <a:prstDash val="solid"/>
                </a:ln>
                <a:solidFill>
                  <a:srgbClr val="70AD47">
                    <a:tint val="1000"/>
                  </a:srgbClr>
                </a:solidFill>
                <a:effectLst>
                  <a:glow rad="63500">
                    <a:schemeClr val="accent5">
                      <a:lumMod val="50000"/>
                      <a:alpha val="40000"/>
                    </a:schemeClr>
                  </a:glow>
                </a:effectLst>
                <a:latin typeface="Open Sans" pitchFamily="2" charset="0"/>
              </a:rPr>
              <a:t>by @eigentourist</a:t>
            </a:r>
            <a:endParaRPr lang="en-US" sz="2400" cap="none" spc="50" dirty="0">
              <a:ln w="9525" cmpd="sng">
                <a:solidFill>
                  <a:schemeClr val="tx2">
                    <a:lumMod val="90000"/>
                  </a:schemeClr>
                </a:solidFill>
                <a:prstDash val="solid"/>
              </a:ln>
              <a:solidFill>
                <a:srgbClr val="70AD47">
                  <a:tint val="1000"/>
                </a:srgbClr>
              </a:solidFill>
              <a:effectLst>
                <a:glow rad="63500">
                  <a:schemeClr val="accent5">
                    <a:lumMod val="50000"/>
                    <a:alpha val="40000"/>
                  </a:schemeClr>
                </a:glow>
              </a:effectLst>
              <a:latin typeface="Open Sans" pitchFamily="2" charset="0"/>
            </a:endParaRPr>
          </a:p>
        </p:txBody>
      </p:sp>
    </p:spTree>
    <p:extLst>
      <p:ext uri="{BB962C8B-B14F-4D97-AF65-F5344CB8AC3E}">
        <p14:creationId xmlns:p14="http://schemas.microsoft.com/office/powerpoint/2010/main" val="3701426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002060">
                <a:lumMod val="95000"/>
              </a:srgbClr>
            </a:gs>
            <a:gs pos="100000">
              <a:schemeClr val="tx2">
                <a:lumMod val="10000"/>
              </a:schemeClr>
            </a:gs>
          </a:gsLst>
          <a:path path="rect">
            <a:fillToRect l="100000" t="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4872A0B-8668-4500-9509-EAA581B26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8B504305-5526-408E-85F7-F0BA7E527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5827CE64-2533-45A6-9A39-7D5052E5CEE0}"/>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E75F8EB1-6D31-E656-7EEC-6785AB9D19C0}"/>
              </a:ext>
            </a:extLst>
          </p:cNvPr>
          <p:cNvSpPr>
            <a:spLocks noGrp="1"/>
          </p:cNvSpPr>
          <p:nvPr>
            <p:ph type="title"/>
          </p:nvPr>
        </p:nvSpPr>
        <p:spPr>
          <a:xfrm>
            <a:off x="6448425" y="618518"/>
            <a:ext cx="4598985" cy="1478570"/>
          </a:xfrm>
        </p:spPr>
        <p:txBody>
          <a:bodyPr>
            <a:normAutofit/>
          </a:bodyPr>
          <a:lstStyle/>
          <a:p>
            <a:r>
              <a:rPr lang="en-US" dirty="0"/>
              <a:t>So, is it turtles all the way down?</a:t>
            </a:r>
          </a:p>
        </p:txBody>
      </p:sp>
      <p:pic>
        <p:nvPicPr>
          <p:cNvPr id="5" name="Picture 4" descr="An unlit lightbulb with colourful background lights">
            <a:extLst>
              <a:ext uri="{FF2B5EF4-FFF2-40B4-BE49-F238E27FC236}">
                <a16:creationId xmlns:a16="http://schemas.microsoft.com/office/drawing/2014/main" id="{7B97841A-9CED-DAFC-53CD-E609AD7E9D0E}"/>
              </a:ext>
            </a:extLst>
          </p:cNvPr>
          <p:cNvPicPr>
            <a:picLocks noChangeAspect="1"/>
          </p:cNvPicPr>
          <p:nvPr/>
        </p:nvPicPr>
        <p:blipFill rotWithShape="1">
          <a:blip r:embed="rId3"/>
          <a:srcRect l="6777" r="33834" b="-1"/>
          <a:stretch/>
        </p:blipFill>
        <p:spPr>
          <a:xfrm>
            <a:off x="-5597" y="10"/>
            <a:ext cx="6101597" cy="6857990"/>
          </a:xfrm>
          <a:prstGeom prst="rect">
            <a:avLst/>
          </a:prstGeom>
        </p:spPr>
      </p:pic>
      <p:grpSp>
        <p:nvGrpSpPr>
          <p:cNvPr id="13" name="Group 12">
            <a:extLst>
              <a:ext uri="{FF2B5EF4-FFF2-40B4-BE49-F238E27FC236}">
                <a16:creationId xmlns:a16="http://schemas.microsoft.com/office/drawing/2014/main" id="{240590EE-5428-41AA-95B2-96FCC1CE67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494DCC55-99C6-45CF-B357-E3848C80934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63D64E32-FF0C-4665-B9D8-D1ECAAE5BA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7">
              <a:extLst>
                <a:ext uri="{FF2B5EF4-FFF2-40B4-BE49-F238E27FC236}">
                  <a16:creationId xmlns:a16="http://schemas.microsoft.com/office/drawing/2014/main" id="{3675001D-3840-4589-8190-505A7F52F0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Rectangle 16">
              <a:extLst>
                <a:ext uri="{FF2B5EF4-FFF2-40B4-BE49-F238E27FC236}">
                  <a16:creationId xmlns:a16="http://schemas.microsoft.com/office/drawing/2014/main" id="{19E34E87-395F-4023-A80E-D1CBAAEBD9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6FB1B38F-1B92-41C3-AA1D-6D6440FB0D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0">
              <a:extLst>
                <a:ext uri="{FF2B5EF4-FFF2-40B4-BE49-F238E27FC236}">
                  <a16:creationId xmlns:a16="http://schemas.microsoft.com/office/drawing/2014/main" id="{02FBE453-FBD2-4348-8DDA-4A023444E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1">
              <a:extLst>
                <a:ext uri="{FF2B5EF4-FFF2-40B4-BE49-F238E27FC236}">
                  <a16:creationId xmlns:a16="http://schemas.microsoft.com/office/drawing/2014/main" id="{60D719E8-BF78-4F42-B9D1-7F5E02A36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2">
              <a:extLst>
                <a:ext uri="{FF2B5EF4-FFF2-40B4-BE49-F238E27FC236}">
                  <a16:creationId xmlns:a16="http://schemas.microsoft.com/office/drawing/2014/main" id="{5EC70737-9C19-4CF5-84DA-B22A960D53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3">
              <a:extLst>
                <a:ext uri="{FF2B5EF4-FFF2-40B4-BE49-F238E27FC236}">
                  <a16:creationId xmlns:a16="http://schemas.microsoft.com/office/drawing/2014/main" id="{88FD042E-E56E-4360-9620-F811AB9A3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4">
              <a:extLst>
                <a:ext uri="{FF2B5EF4-FFF2-40B4-BE49-F238E27FC236}">
                  <a16:creationId xmlns:a16="http://schemas.microsoft.com/office/drawing/2014/main" id="{18F15D2B-0812-46F6-B0F4-6A6714B5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5">
              <a:extLst>
                <a:ext uri="{FF2B5EF4-FFF2-40B4-BE49-F238E27FC236}">
                  <a16:creationId xmlns:a16="http://schemas.microsoft.com/office/drawing/2014/main" id="{0C2F2A50-98DD-4F92-BDFE-B72E235766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6">
              <a:extLst>
                <a:ext uri="{FF2B5EF4-FFF2-40B4-BE49-F238E27FC236}">
                  <a16:creationId xmlns:a16="http://schemas.microsoft.com/office/drawing/2014/main" id="{473541D9-6DAE-4718-97D4-8952F4E7CC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7">
              <a:extLst>
                <a:ext uri="{FF2B5EF4-FFF2-40B4-BE49-F238E27FC236}">
                  <a16:creationId xmlns:a16="http://schemas.microsoft.com/office/drawing/2014/main" id="{3A56C5E9-011C-44D2-AF94-3BF542043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8">
              <a:extLst>
                <a:ext uri="{FF2B5EF4-FFF2-40B4-BE49-F238E27FC236}">
                  <a16:creationId xmlns:a16="http://schemas.microsoft.com/office/drawing/2014/main" id="{CD279E0E-1CD5-4F41-96A5-3A09707E81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9">
              <a:extLst>
                <a:ext uri="{FF2B5EF4-FFF2-40B4-BE49-F238E27FC236}">
                  <a16:creationId xmlns:a16="http://schemas.microsoft.com/office/drawing/2014/main" id="{F5A6F094-9E54-4985-8738-D2067A4F0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0">
              <a:extLst>
                <a:ext uri="{FF2B5EF4-FFF2-40B4-BE49-F238E27FC236}">
                  <a16:creationId xmlns:a16="http://schemas.microsoft.com/office/drawing/2014/main" id="{99D51F59-FA93-490E-B9CF-97BB63747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1">
              <a:extLst>
                <a:ext uri="{FF2B5EF4-FFF2-40B4-BE49-F238E27FC236}">
                  <a16:creationId xmlns:a16="http://schemas.microsoft.com/office/drawing/2014/main" id="{3CD83DC6-F4A0-4A4D-AAC3-83983F960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2">
              <a:extLst>
                <a:ext uri="{FF2B5EF4-FFF2-40B4-BE49-F238E27FC236}">
                  <a16:creationId xmlns:a16="http://schemas.microsoft.com/office/drawing/2014/main" id="{6E9B4028-C74F-4631-8312-68B30E6E6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3">
              <a:extLst>
                <a:ext uri="{FF2B5EF4-FFF2-40B4-BE49-F238E27FC236}">
                  <a16:creationId xmlns:a16="http://schemas.microsoft.com/office/drawing/2014/main" id="{1E3337C9-1DDE-4E2E-8519-7D2C23C95F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4">
              <a:extLst>
                <a:ext uri="{FF2B5EF4-FFF2-40B4-BE49-F238E27FC236}">
                  <a16:creationId xmlns:a16="http://schemas.microsoft.com/office/drawing/2014/main" id="{754A526E-6EC0-458A-9C4C-008F6749CD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5">
              <a:extLst>
                <a:ext uri="{FF2B5EF4-FFF2-40B4-BE49-F238E27FC236}">
                  <a16:creationId xmlns:a16="http://schemas.microsoft.com/office/drawing/2014/main" id="{6A3DA723-7448-48CF-8BD2-FED2D4FE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6">
              <a:extLst>
                <a:ext uri="{FF2B5EF4-FFF2-40B4-BE49-F238E27FC236}">
                  <a16:creationId xmlns:a16="http://schemas.microsoft.com/office/drawing/2014/main" id="{9B506EC1-D8A8-4532-B78B-A236567EE0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7">
              <a:extLst>
                <a:ext uri="{FF2B5EF4-FFF2-40B4-BE49-F238E27FC236}">
                  <a16:creationId xmlns:a16="http://schemas.microsoft.com/office/drawing/2014/main" id="{AA9DFB36-74F4-4977-ABC5-3257EDA33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8">
              <a:extLst>
                <a:ext uri="{FF2B5EF4-FFF2-40B4-BE49-F238E27FC236}">
                  <a16:creationId xmlns:a16="http://schemas.microsoft.com/office/drawing/2014/main" id="{966A7FBA-BB79-4AF0-90C2-5F2BC9F2D1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9">
              <a:extLst>
                <a:ext uri="{FF2B5EF4-FFF2-40B4-BE49-F238E27FC236}">
                  <a16:creationId xmlns:a16="http://schemas.microsoft.com/office/drawing/2014/main" id="{23BB8A47-FF1B-44E5-8D93-7ADF37F1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30">
              <a:extLst>
                <a:ext uri="{FF2B5EF4-FFF2-40B4-BE49-F238E27FC236}">
                  <a16:creationId xmlns:a16="http://schemas.microsoft.com/office/drawing/2014/main" id="{E463E1B7-7BED-4425-95B7-F6F75F8733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1">
              <a:extLst>
                <a:ext uri="{FF2B5EF4-FFF2-40B4-BE49-F238E27FC236}">
                  <a16:creationId xmlns:a16="http://schemas.microsoft.com/office/drawing/2014/main" id="{749D0675-4397-4610-9807-2F7C1CC94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2">
              <a:extLst>
                <a:ext uri="{FF2B5EF4-FFF2-40B4-BE49-F238E27FC236}">
                  <a16:creationId xmlns:a16="http://schemas.microsoft.com/office/drawing/2014/main" id="{DE7617CF-8919-43C3-9557-08D67C7D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Rectangle 41">
              <a:extLst>
                <a:ext uri="{FF2B5EF4-FFF2-40B4-BE49-F238E27FC236}">
                  <a16:creationId xmlns:a16="http://schemas.microsoft.com/office/drawing/2014/main" id="{3DB68720-7E37-4930-9900-8632140D6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202F13DF-5B76-468E-A95E-80780788BD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5">
              <a:extLst>
                <a:ext uri="{FF2B5EF4-FFF2-40B4-BE49-F238E27FC236}">
                  <a16:creationId xmlns:a16="http://schemas.microsoft.com/office/drawing/2014/main" id="{219143C2-6062-4C2C-9563-6534108E35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6">
              <a:extLst>
                <a:ext uri="{FF2B5EF4-FFF2-40B4-BE49-F238E27FC236}">
                  <a16:creationId xmlns:a16="http://schemas.microsoft.com/office/drawing/2014/main" id="{38413A0C-26DB-479B-B747-1D813610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7">
              <a:extLst>
                <a:ext uri="{FF2B5EF4-FFF2-40B4-BE49-F238E27FC236}">
                  <a16:creationId xmlns:a16="http://schemas.microsoft.com/office/drawing/2014/main" id="{CB526B5F-4FAA-4B4C-8AF8-B98EC74A3D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8">
              <a:extLst>
                <a:ext uri="{FF2B5EF4-FFF2-40B4-BE49-F238E27FC236}">
                  <a16:creationId xmlns:a16="http://schemas.microsoft.com/office/drawing/2014/main" id="{54FFF88E-6D69-4AE9-8378-D16419155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9">
              <a:extLst>
                <a:ext uri="{FF2B5EF4-FFF2-40B4-BE49-F238E27FC236}">
                  <a16:creationId xmlns:a16="http://schemas.microsoft.com/office/drawing/2014/main" id="{8008115A-CE00-4E36-BAF1-B511F21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0">
              <a:extLst>
                <a:ext uri="{FF2B5EF4-FFF2-40B4-BE49-F238E27FC236}">
                  <a16:creationId xmlns:a16="http://schemas.microsoft.com/office/drawing/2014/main" id="{2935DB29-6F85-47D8-863C-11386389DB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1">
              <a:extLst>
                <a:ext uri="{FF2B5EF4-FFF2-40B4-BE49-F238E27FC236}">
                  <a16:creationId xmlns:a16="http://schemas.microsoft.com/office/drawing/2014/main" id="{4FB8E51B-1AC1-4671-B181-473C29BEC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2">
              <a:extLst>
                <a:ext uri="{FF2B5EF4-FFF2-40B4-BE49-F238E27FC236}">
                  <a16:creationId xmlns:a16="http://schemas.microsoft.com/office/drawing/2014/main" id="{91E6AE4F-959F-4ED7-A199-8C0307E40E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3">
              <a:extLst>
                <a:ext uri="{FF2B5EF4-FFF2-40B4-BE49-F238E27FC236}">
                  <a16:creationId xmlns:a16="http://schemas.microsoft.com/office/drawing/2014/main" id="{A0445E55-0009-44A5-AA6A-350D9D48A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4">
              <a:extLst>
                <a:ext uri="{FF2B5EF4-FFF2-40B4-BE49-F238E27FC236}">
                  <a16:creationId xmlns:a16="http://schemas.microsoft.com/office/drawing/2014/main" id="{B5291C75-4ECA-4829-B824-5725C32905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Rectangle 53">
              <a:extLst>
                <a:ext uri="{FF2B5EF4-FFF2-40B4-BE49-F238E27FC236}">
                  <a16:creationId xmlns:a16="http://schemas.microsoft.com/office/drawing/2014/main" id="{6793376D-3E7C-4F04-8BC8-EC4820622BE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3596510A-5528-445D-AFEA-6E3F89BA8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7">
              <a:extLst>
                <a:ext uri="{FF2B5EF4-FFF2-40B4-BE49-F238E27FC236}">
                  <a16:creationId xmlns:a16="http://schemas.microsoft.com/office/drawing/2014/main" id="{E1B69479-D8C9-4E2E-A931-4D49C4FD76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8">
              <a:extLst>
                <a:ext uri="{FF2B5EF4-FFF2-40B4-BE49-F238E27FC236}">
                  <a16:creationId xmlns:a16="http://schemas.microsoft.com/office/drawing/2014/main" id="{0A759A2E-A8B1-44C8-B3F9-A16714C895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9">
              <a:extLst>
                <a:ext uri="{FF2B5EF4-FFF2-40B4-BE49-F238E27FC236}">
                  <a16:creationId xmlns:a16="http://schemas.microsoft.com/office/drawing/2014/main" id="{6C2B3B3C-1DC9-4352-BB73-801976C8F5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0">
              <a:extLst>
                <a:ext uri="{FF2B5EF4-FFF2-40B4-BE49-F238E27FC236}">
                  <a16:creationId xmlns:a16="http://schemas.microsoft.com/office/drawing/2014/main" id="{EE22E3A8-5789-4189-9AC7-98D6826B0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1">
              <a:extLst>
                <a:ext uri="{FF2B5EF4-FFF2-40B4-BE49-F238E27FC236}">
                  <a16:creationId xmlns:a16="http://schemas.microsoft.com/office/drawing/2014/main" id="{9AC0FC74-D003-4D0D-9CAF-F6A03739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2">
              <a:extLst>
                <a:ext uri="{FF2B5EF4-FFF2-40B4-BE49-F238E27FC236}">
                  <a16:creationId xmlns:a16="http://schemas.microsoft.com/office/drawing/2014/main" id="{126C2057-02E1-4348-ABEB-EAC063A17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3">
              <a:extLst>
                <a:ext uri="{FF2B5EF4-FFF2-40B4-BE49-F238E27FC236}">
                  <a16:creationId xmlns:a16="http://schemas.microsoft.com/office/drawing/2014/main" id="{5150586D-D743-4392-844F-F2AFCCE649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4">
              <a:extLst>
                <a:ext uri="{FF2B5EF4-FFF2-40B4-BE49-F238E27FC236}">
                  <a16:creationId xmlns:a16="http://schemas.microsoft.com/office/drawing/2014/main" id="{9E5B157A-534E-4879-8013-D02864E76F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5">
              <a:extLst>
                <a:ext uri="{FF2B5EF4-FFF2-40B4-BE49-F238E27FC236}">
                  <a16:creationId xmlns:a16="http://schemas.microsoft.com/office/drawing/2014/main" id="{CEE2DD73-7E8C-4F26-8E93-8C32D11B2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6">
              <a:extLst>
                <a:ext uri="{FF2B5EF4-FFF2-40B4-BE49-F238E27FC236}">
                  <a16:creationId xmlns:a16="http://schemas.microsoft.com/office/drawing/2014/main" id="{908CAC5F-DD8E-4A58-BD4C-6D8D29FA49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7">
              <a:extLst>
                <a:ext uri="{FF2B5EF4-FFF2-40B4-BE49-F238E27FC236}">
                  <a16:creationId xmlns:a16="http://schemas.microsoft.com/office/drawing/2014/main" id="{20F130CF-281E-408C-9884-5F8B22CA1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8">
              <a:extLst>
                <a:ext uri="{FF2B5EF4-FFF2-40B4-BE49-F238E27FC236}">
                  <a16:creationId xmlns:a16="http://schemas.microsoft.com/office/drawing/2014/main" id="{3BC78068-9115-4D5D-9B2B-6F9BD9C296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F64A21C7-9303-E9B4-6BED-9A0816A3E7E0}"/>
              </a:ext>
            </a:extLst>
          </p:cNvPr>
          <p:cNvSpPr>
            <a:spLocks noGrp="1"/>
          </p:cNvSpPr>
          <p:nvPr>
            <p:ph idx="1"/>
          </p:nvPr>
        </p:nvSpPr>
        <p:spPr>
          <a:xfrm>
            <a:off x="6448424" y="2249486"/>
            <a:ext cx="5329237" cy="4360864"/>
          </a:xfrm>
        </p:spPr>
        <p:txBody>
          <a:bodyPr>
            <a:noAutofit/>
          </a:bodyPr>
          <a:lstStyle/>
          <a:p>
            <a:pPr marL="0" indent="0">
              <a:lnSpc>
                <a:spcPct val="110000"/>
              </a:lnSpc>
              <a:buNone/>
            </a:pPr>
            <a:r>
              <a:rPr lang="en-US" sz="1800" dirty="0"/>
              <a:t>Not quite. But the reality is, when you write</a:t>
            </a:r>
          </a:p>
          <a:p>
            <a:pPr marL="0" indent="0">
              <a:lnSpc>
                <a:spcPct val="110000"/>
              </a:lnSpc>
              <a:buNone/>
            </a:pPr>
            <a:r>
              <a:rPr lang="en-US" sz="1800" dirty="0">
                <a:latin typeface="Consolas" panose="020B0609020204030204" pitchFamily="49" charset="0"/>
                <a:cs typeface="Consolas" panose="020B0609020204030204" pitchFamily="49" charset="0"/>
              </a:rPr>
              <a:t>mov rax, 0</a:t>
            </a:r>
          </a:p>
          <a:p>
            <a:pPr marL="0" indent="0">
              <a:lnSpc>
                <a:spcPct val="110000"/>
              </a:lnSpc>
              <a:buNone/>
            </a:pPr>
            <a:r>
              <a:rPr lang="en-US" sz="1800" dirty="0"/>
              <a:t>…the eventual result is that the voltage in some tiny circuit drops down into a range that will be reliably measured as low by other mechanisms, and that allows other things to happen. And ultimately, in our favorite editor, we can write</a:t>
            </a:r>
          </a:p>
          <a:p>
            <a:pPr marL="0" indent="0">
              <a:lnSpc>
                <a:spcPct val="110000"/>
              </a:lnSpc>
              <a:buNone/>
            </a:pPr>
            <a:r>
              <a:rPr lang="en-US" sz="1800" dirty="0">
                <a:latin typeface="Consolas" panose="020B0609020204030204" pitchFamily="49" charset="0"/>
                <a:cs typeface="Consolas" panose="020B0609020204030204" pitchFamily="49" charset="0"/>
              </a:rPr>
              <a:t>int a = 0;</a:t>
            </a:r>
          </a:p>
          <a:p>
            <a:pPr marL="0" indent="0">
              <a:lnSpc>
                <a:spcPct val="110000"/>
              </a:lnSpc>
              <a:buNone/>
            </a:pPr>
            <a:r>
              <a:rPr lang="en-US" sz="1800" dirty="0">
                <a:cs typeface="Consolas" panose="020B0609020204030204" pitchFamily="49" charset="0"/>
              </a:rPr>
              <a:t>…and a whole bunch of other code, some of which may test the value of a and do this or that based on the result, and compile it…</a:t>
            </a:r>
          </a:p>
        </p:txBody>
      </p:sp>
    </p:spTree>
    <p:extLst>
      <p:ext uri="{BB962C8B-B14F-4D97-AF65-F5344CB8AC3E}">
        <p14:creationId xmlns:p14="http://schemas.microsoft.com/office/powerpoint/2010/main" val="4013202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002060">
                <a:lumMod val="95000"/>
              </a:srgbClr>
            </a:gs>
            <a:gs pos="100000">
              <a:schemeClr val="tx2">
                <a:lumMod val="10000"/>
              </a:schemeClr>
            </a:gs>
          </a:gsLst>
          <a:path path="rect">
            <a:fillToRect l="100000" t="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4872A0B-8668-4500-9509-EAA581B26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8B504305-5526-408E-85F7-F0BA7E527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5827CE64-2533-45A6-9A39-7D5052E5CEE0}"/>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E75F8EB1-6D31-E656-7EEC-6785AB9D19C0}"/>
              </a:ext>
            </a:extLst>
          </p:cNvPr>
          <p:cNvSpPr>
            <a:spLocks noGrp="1"/>
          </p:cNvSpPr>
          <p:nvPr>
            <p:ph type="title"/>
          </p:nvPr>
        </p:nvSpPr>
        <p:spPr>
          <a:xfrm>
            <a:off x="6448425" y="618518"/>
            <a:ext cx="4598985" cy="1478570"/>
          </a:xfrm>
        </p:spPr>
        <p:txBody>
          <a:bodyPr>
            <a:normAutofit/>
          </a:bodyPr>
          <a:lstStyle/>
          <a:p>
            <a:r>
              <a:rPr lang="en-US" dirty="0"/>
              <a:t>So, is it turtles all the way down?</a:t>
            </a:r>
          </a:p>
        </p:txBody>
      </p:sp>
      <p:pic>
        <p:nvPicPr>
          <p:cNvPr id="5" name="Picture 4" descr="Water droplet on a petal">
            <a:extLst>
              <a:ext uri="{FF2B5EF4-FFF2-40B4-BE49-F238E27FC236}">
                <a16:creationId xmlns:a16="http://schemas.microsoft.com/office/drawing/2014/main" id="{E7E1BA51-381A-C1DC-53FF-47545B724C4E}"/>
              </a:ext>
            </a:extLst>
          </p:cNvPr>
          <p:cNvPicPr>
            <a:picLocks noChangeAspect="1"/>
          </p:cNvPicPr>
          <p:nvPr/>
        </p:nvPicPr>
        <p:blipFill rotWithShape="1">
          <a:blip r:embed="rId3"/>
          <a:srcRect l="28154" r="21800"/>
          <a:stretch/>
        </p:blipFill>
        <p:spPr>
          <a:xfrm>
            <a:off x="-5597" y="10"/>
            <a:ext cx="6101597" cy="6857990"/>
          </a:xfrm>
          <a:prstGeom prst="rect">
            <a:avLst/>
          </a:prstGeom>
        </p:spPr>
      </p:pic>
      <p:grpSp>
        <p:nvGrpSpPr>
          <p:cNvPr id="13" name="Group 12">
            <a:extLst>
              <a:ext uri="{FF2B5EF4-FFF2-40B4-BE49-F238E27FC236}">
                <a16:creationId xmlns:a16="http://schemas.microsoft.com/office/drawing/2014/main" id="{240590EE-5428-41AA-95B2-96FCC1CE67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494DCC55-99C6-45CF-B357-E3848C80934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63D64E32-FF0C-4665-B9D8-D1ECAAE5BA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7">
              <a:extLst>
                <a:ext uri="{FF2B5EF4-FFF2-40B4-BE49-F238E27FC236}">
                  <a16:creationId xmlns:a16="http://schemas.microsoft.com/office/drawing/2014/main" id="{3675001D-3840-4589-8190-505A7F52F0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Rectangle 16">
              <a:extLst>
                <a:ext uri="{FF2B5EF4-FFF2-40B4-BE49-F238E27FC236}">
                  <a16:creationId xmlns:a16="http://schemas.microsoft.com/office/drawing/2014/main" id="{19E34E87-395F-4023-A80E-D1CBAAEBD9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6FB1B38F-1B92-41C3-AA1D-6D6440FB0D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0">
              <a:extLst>
                <a:ext uri="{FF2B5EF4-FFF2-40B4-BE49-F238E27FC236}">
                  <a16:creationId xmlns:a16="http://schemas.microsoft.com/office/drawing/2014/main" id="{02FBE453-FBD2-4348-8DDA-4A023444E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1">
              <a:extLst>
                <a:ext uri="{FF2B5EF4-FFF2-40B4-BE49-F238E27FC236}">
                  <a16:creationId xmlns:a16="http://schemas.microsoft.com/office/drawing/2014/main" id="{60D719E8-BF78-4F42-B9D1-7F5E02A36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2">
              <a:extLst>
                <a:ext uri="{FF2B5EF4-FFF2-40B4-BE49-F238E27FC236}">
                  <a16:creationId xmlns:a16="http://schemas.microsoft.com/office/drawing/2014/main" id="{5EC70737-9C19-4CF5-84DA-B22A960D53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3">
              <a:extLst>
                <a:ext uri="{FF2B5EF4-FFF2-40B4-BE49-F238E27FC236}">
                  <a16:creationId xmlns:a16="http://schemas.microsoft.com/office/drawing/2014/main" id="{88FD042E-E56E-4360-9620-F811AB9A3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4">
              <a:extLst>
                <a:ext uri="{FF2B5EF4-FFF2-40B4-BE49-F238E27FC236}">
                  <a16:creationId xmlns:a16="http://schemas.microsoft.com/office/drawing/2014/main" id="{18F15D2B-0812-46F6-B0F4-6A6714B5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5">
              <a:extLst>
                <a:ext uri="{FF2B5EF4-FFF2-40B4-BE49-F238E27FC236}">
                  <a16:creationId xmlns:a16="http://schemas.microsoft.com/office/drawing/2014/main" id="{0C2F2A50-98DD-4F92-BDFE-B72E235766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6">
              <a:extLst>
                <a:ext uri="{FF2B5EF4-FFF2-40B4-BE49-F238E27FC236}">
                  <a16:creationId xmlns:a16="http://schemas.microsoft.com/office/drawing/2014/main" id="{473541D9-6DAE-4718-97D4-8952F4E7CC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7">
              <a:extLst>
                <a:ext uri="{FF2B5EF4-FFF2-40B4-BE49-F238E27FC236}">
                  <a16:creationId xmlns:a16="http://schemas.microsoft.com/office/drawing/2014/main" id="{3A56C5E9-011C-44D2-AF94-3BF542043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8">
              <a:extLst>
                <a:ext uri="{FF2B5EF4-FFF2-40B4-BE49-F238E27FC236}">
                  <a16:creationId xmlns:a16="http://schemas.microsoft.com/office/drawing/2014/main" id="{CD279E0E-1CD5-4F41-96A5-3A09707E81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9">
              <a:extLst>
                <a:ext uri="{FF2B5EF4-FFF2-40B4-BE49-F238E27FC236}">
                  <a16:creationId xmlns:a16="http://schemas.microsoft.com/office/drawing/2014/main" id="{F5A6F094-9E54-4985-8738-D2067A4F0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0">
              <a:extLst>
                <a:ext uri="{FF2B5EF4-FFF2-40B4-BE49-F238E27FC236}">
                  <a16:creationId xmlns:a16="http://schemas.microsoft.com/office/drawing/2014/main" id="{99D51F59-FA93-490E-B9CF-97BB63747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1">
              <a:extLst>
                <a:ext uri="{FF2B5EF4-FFF2-40B4-BE49-F238E27FC236}">
                  <a16:creationId xmlns:a16="http://schemas.microsoft.com/office/drawing/2014/main" id="{3CD83DC6-F4A0-4A4D-AAC3-83983F960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2">
              <a:extLst>
                <a:ext uri="{FF2B5EF4-FFF2-40B4-BE49-F238E27FC236}">
                  <a16:creationId xmlns:a16="http://schemas.microsoft.com/office/drawing/2014/main" id="{6E9B4028-C74F-4631-8312-68B30E6E6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3">
              <a:extLst>
                <a:ext uri="{FF2B5EF4-FFF2-40B4-BE49-F238E27FC236}">
                  <a16:creationId xmlns:a16="http://schemas.microsoft.com/office/drawing/2014/main" id="{1E3337C9-1DDE-4E2E-8519-7D2C23C95F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4">
              <a:extLst>
                <a:ext uri="{FF2B5EF4-FFF2-40B4-BE49-F238E27FC236}">
                  <a16:creationId xmlns:a16="http://schemas.microsoft.com/office/drawing/2014/main" id="{754A526E-6EC0-458A-9C4C-008F6749CD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5">
              <a:extLst>
                <a:ext uri="{FF2B5EF4-FFF2-40B4-BE49-F238E27FC236}">
                  <a16:creationId xmlns:a16="http://schemas.microsoft.com/office/drawing/2014/main" id="{6A3DA723-7448-48CF-8BD2-FED2D4FE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6">
              <a:extLst>
                <a:ext uri="{FF2B5EF4-FFF2-40B4-BE49-F238E27FC236}">
                  <a16:creationId xmlns:a16="http://schemas.microsoft.com/office/drawing/2014/main" id="{9B506EC1-D8A8-4532-B78B-A236567EE0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7">
              <a:extLst>
                <a:ext uri="{FF2B5EF4-FFF2-40B4-BE49-F238E27FC236}">
                  <a16:creationId xmlns:a16="http://schemas.microsoft.com/office/drawing/2014/main" id="{AA9DFB36-74F4-4977-ABC5-3257EDA33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8">
              <a:extLst>
                <a:ext uri="{FF2B5EF4-FFF2-40B4-BE49-F238E27FC236}">
                  <a16:creationId xmlns:a16="http://schemas.microsoft.com/office/drawing/2014/main" id="{966A7FBA-BB79-4AF0-90C2-5F2BC9F2D1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9">
              <a:extLst>
                <a:ext uri="{FF2B5EF4-FFF2-40B4-BE49-F238E27FC236}">
                  <a16:creationId xmlns:a16="http://schemas.microsoft.com/office/drawing/2014/main" id="{23BB8A47-FF1B-44E5-8D93-7ADF37F1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30">
              <a:extLst>
                <a:ext uri="{FF2B5EF4-FFF2-40B4-BE49-F238E27FC236}">
                  <a16:creationId xmlns:a16="http://schemas.microsoft.com/office/drawing/2014/main" id="{E463E1B7-7BED-4425-95B7-F6F75F8733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1">
              <a:extLst>
                <a:ext uri="{FF2B5EF4-FFF2-40B4-BE49-F238E27FC236}">
                  <a16:creationId xmlns:a16="http://schemas.microsoft.com/office/drawing/2014/main" id="{749D0675-4397-4610-9807-2F7C1CC94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2">
              <a:extLst>
                <a:ext uri="{FF2B5EF4-FFF2-40B4-BE49-F238E27FC236}">
                  <a16:creationId xmlns:a16="http://schemas.microsoft.com/office/drawing/2014/main" id="{DE7617CF-8919-43C3-9557-08D67C7D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Rectangle 41">
              <a:extLst>
                <a:ext uri="{FF2B5EF4-FFF2-40B4-BE49-F238E27FC236}">
                  <a16:creationId xmlns:a16="http://schemas.microsoft.com/office/drawing/2014/main" id="{3DB68720-7E37-4930-9900-8632140D6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202F13DF-5B76-468E-A95E-80780788BD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5">
              <a:extLst>
                <a:ext uri="{FF2B5EF4-FFF2-40B4-BE49-F238E27FC236}">
                  <a16:creationId xmlns:a16="http://schemas.microsoft.com/office/drawing/2014/main" id="{219143C2-6062-4C2C-9563-6534108E35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6">
              <a:extLst>
                <a:ext uri="{FF2B5EF4-FFF2-40B4-BE49-F238E27FC236}">
                  <a16:creationId xmlns:a16="http://schemas.microsoft.com/office/drawing/2014/main" id="{38413A0C-26DB-479B-B747-1D813610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7">
              <a:extLst>
                <a:ext uri="{FF2B5EF4-FFF2-40B4-BE49-F238E27FC236}">
                  <a16:creationId xmlns:a16="http://schemas.microsoft.com/office/drawing/2014/main" id="{CB526B5F-4FAA-4B4C-8AF8-B98EC74A3D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8">
              <a:extLst>
                <a:ext uri="{FF2B5EF4-FFF2-40B4-BE49-F238E27FC236}">
                  <a16:creationId xmlns:a16="http://schemas.microsoft.com/office/drawing/2014/main" id="{54FFF88E-6D69-4AE9-8378-D16419155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9">
              <a:extLst>
                <a:ext uri="{FF2B5EF4-FFF2-40B4-BE49-F238E27FC236}">
                  <a16:creationId xmlns:a16="http://schemas.microsoft.com/office/drawing/2014/main" id="{8008115A-CE00-4E36-BAF1-B511F21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0">
              <a:extLst>
                <a:ext uri="{FF2B5EF4-FFF2-40B4-BE49-F238E27FC236}">
                  <a16:creationId xmlns:a16="http://schemas.microsoft.com/office/drawing/2014/main" id="{2935DB29-6F85-47D8-863C-11386389DB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1">
              <a:extLst>
                <a:ext uri="{FF2B5EF4-FFF2-40B4-BE49-F238E27FC236}">
                  <a16:creationId xmlns:a16="http://schemas.microsoft.com/office/drawing/2014/main" id="{4FB8E51B-1AC1-4671-B181-473C29BEC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2">
              <a:extLst>
                <a:ext uri="{FF2B5EF4-FFF2-40B4-BE49-F238E27FC236}">
                  <a16:creationId xmlns:a16="http://schemas.microsoft.com/office/drawing/2014/main" id="{91E6AE4F-959F-4ED7-A199-8C0307E40E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3">
              <a:extLst>
                <a:ext uri="{FF2B5EF4-FFF2-40B4-BE49-F238E27FC236}">
                  <a16:creationId xmlns:a16="http://schemas.microsoft.com/office/drawing/2014/main" id="{A0445E55-0009-44A5-AA6A-350D9D48A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4">
              <a:extLst>
                <a:ext uri="{FF2B5EF4-FFF2-40B4-BE49-F238E27FC236}">
                  <a16:creationId xmlns:a16="http://schemas.microsoft.com/office/drawing/2014/main" id="{B5291C75-4ECA-4829-B824-5725C32905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Rectangle 53">
              <a:extLst>
                <a:ext uri="{FF2B5EF4-FFF2-40B4-BE49-F238E27FC236}">
                  <a16:creationId xmlns:a16="http://schemas.microsoft.com/office/drawing/2014/main" id="{6793376D-3E7C-4F04-8BC8-EC4820622BE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3596510A-5528-445D-AFEA-6E3F89BA8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7">
              <a:extLst>
                <a:ext uri="{FF2B5EF4-FFF2-40B4-BE49-F238E27FC236}">
                  <a16:creationId xmlns:a16="http://schemas.microsoft.com/office/drawing/2014/main" id="{E1B69479-D8C9-4E2E-A931-4D49C4FD76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8">
              <a:extLst>
                <a:ext uri="{FF2B5EF4-FFF2-40B4-BE49-F238E27FC236}">
                  <a16:creationId xmlns:a16="http://schemas.microsoft.com/office/drawing/2014/main" id="{0A759A2E-A8B1-44C8-B3F9-A16714C895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9">
              <a:extLst>
                <a:ext uri="{FF2B5EF4-FFF2-40B4-BE49-F238E27FC236}">
                  <a16:creationId xmlns:a16="http://schemas.microsoft.com/office/drawing/2014/main" id="{6C2B3B3C-1DC9-4352-BB73-801976C8F5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0">
              <a:extLst>
                <a:ext uri="{FF2B5EF4-FFF2-40B4-BE49-F238E27FC236}">
                  <a16:creationId xmlns:a16="http://schemas.microsoft.com/office/drawing/2014/main" id="{EE22E3A8-5789-4189-9AC7-98D6826B0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1">
              <a:extLst>
                <a:ext uri="{FF2B5EF4-FFF2-40B4-BE49-F238E27FC236}">
                  <a16:creationId xmlns:a16="http://schemas.microsoft.com/office/drawing/2014/main" id="{9AC0FC74-D003-4D0D-9CAF-F6A03739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2">
              <a:extLst>
                <a:ext uri="{FF2B5EF4-FFF2-40B4-BE49-F238E27FC236}">
                  <a16:creationId xmlns:a16="http://schemas.microsoft.com/office/drawing/2014/main" id="{126C2057-02E1-4348-ABEB-EAC063A17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3">
              <a:extLst>
                <a:ext uri="{FF2B5EF4-FFF2-40B4-BE49-F238E27FC236}">
                  <a16:creationId xmlns:a16="http://schemas.microsoft.com/office/drawing/2014/main" id="{5150586D-D743-4392-844F-F2AFCCE649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4">
              <a:extLst>
                <a:ext uri="{FF2B5EF4-FFF2-40B4-BE49-F238E27FC236}">
                  <a16:creationId xmlns:a16="http://schemas.microsoft.com/office/drawing/2014/main" id="{9E5B157A-534E-4879-8013-D02864E76F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5">
              <a:extLst>
                <a:ext uri="{FF2B5EF4-FFF2-40B4-BE49-F238E27FC236}">
                  <a16:creationId xmlns:a16="http://schemas.microsoft.com/office/drawing/2014/main" id="{CEE2DD73-7E8C-4F26-8E93-8C32D11B2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6">
              <a:extLst>
                <a:ext uri="{FF2B5EF4-FFF2-40B4-BE49-F238E27FC236}">
                  <a16:creationId xmlns:a16="http://schemas.microsoft.com/office/drawing/2014/main" id="{908CAC5F-DD8E-4A58-BD4C-6D8D29FA49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7">
              <a:extLst>
                <a:ext uri="{FF2B5EF4-FFF2-40B4-BE49-F238E27FC236}">
                  <a16:creationId xmlns:a16="http://schemas.microsoft.com/office/drawing/2014/main" id="{20F130CF-281E-408C-9884-5F8B22CA1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8">
              <a:extLst>
                <a:ext uri="{FF2B5EF4-FFF2-40B4-BE49-F238E27FC236}">
                  <a16:creationId xmlns:a16="http://schemas.microsoft.com/office/drawing/2014/main" id="{3BC78068-9115-4D5D-9B2B-6F9BD9C296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F64A21C7-9303-E9B4-6BED-9A0816A3E7E0}"/>
              </a:ext>
            </a:extLst>
          </p:cNvPr>
          <p:cNvSpPr>
            <a:spLocks noGrp="1"/>
          </p:cNvSpPr>
          <p:nvPr>
            <p:ph idx="1"/>
          </p:nvPr>
        </p:nvSpPr>
        <p:spPr>
          <a:xfrm>
            <a:off x="6448424" y="2249487"/>
            <a:ext cx="5329237" cy="4119564"/>
          </a:xfrm>
        </p:spPr>
        <p:txBody>
          <a:bodyPr>
            <a:normAutofit lnSpcReduction="10000"/>
          </a:bodyPr>
          <a:lstStyle/>
          <a:p>
            <a:pPr marL="0" indent="0">
              <a:lnSpc>
                <a:spcPct val="110000"/>
              </a:lnSpc>
              <a:buNone/>
            </a:pPr>
            <a:r>
              <a:rPr lang="en-US" sz="1800" dirty="0"/>
              <a:t>…and when we run the executable binary,  two amazing things happen:</a:t>
            </a:r>
          </a:p>
          <a:p>
            <a:pPr marL="0" indent="0">
              <a:lnSpc>
                <a:spcPct val="110000"/>
              </a:lnSpc>
              <a:buNone/>
            </a:pPr>
            <a:endParaRPr lang="en-US" sz="1800" dirty="0">
              <a:cs typeface="Consolas" panose="020B0609020204030204" pitchFamily="49" charset="0"/>
            </a:endParaRPr>
          </a:p>
          <a:p>
            <a:pPr marL="0" indent="0">
              <a:lnSpc>
                <a:spcPct val="110000"/>
              </a:lnSpc>
              <a:buNone/>
            </a:pPr>
            <a:r>
              <a:rPr lang="en-US" sz="1800" dirty="0">
                <a:cs typeface="Consolas" panose="020B0609020204030204" pitchFamily="49" charset="0"/>
              </a:rPr>
              <a:t>Inside the machine, voltage rises and falls inside billions of electronic circuits.</a:t>
            </a:r>
          </a:p>
          <a:p>
            <a:pPr marL="0" indent="0">
              <a:lnSpc>
                <a:spcPct val="110000"/>
              </a:lnSpc>
              <a:buNone/>
            </a:pPr>
            <a:endParaRPr lang="en-US" sz="1800" dirty="0">
              <a:cs typeface="Consolas" panose="020B0609020204030204" pitchFamily="49" charset="0"/>
            </a:endParaRPr>
          </a:p>
          <a:p>
            <a:pPr marL="0" indent="0">
              <a:lnSpc>
                <a:spcPct val="110000"/>
              </a:lnSpc>
              <a:buNone/>
            </a:pPr>
            <a:r>
              <a:rPr lang="en-US" sz="1800" dirty="0">
                <a:cs typeface="Consolas" panose="020B0609020204030204" pitchFamily="49" charset="0"/>
              </a:rPr>
              <a:t>But on our screens, those voltage oscillations trigger pixels to light up in coordinated patterns, emitting light in the form of an image, which means something to us: a stream of text, a set of images… something that has meaning to the human mind.</a:t>
            </a:r>
          </a:p>
        </p:txBody>
      </p:sp>
    </p:spTree>
    <p:extLst>
      <p:ext uri="{BB962C8B-B14F-4D97-AF65-F5344CB8AC3E}">
        <p14:creationId xmlns:p14="http://schemas.microsoft.com/office/powerpoint/2010/main" val="4152698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002060">
                <a:lumMod val="95000"/>
              </a:srgbClr>
            </a:gs>
            <a:gs pos="100000">
              <a:schemeClr val="tx2">
                <a:lumMod val="10000"/>
              </a:schemeClr>
            </a:gs>
          </a:gsLst>
          <a:path path="rect">
            <a:fillToRect l="100000" t="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E75F8EB1-6D31-E656-7EEC-6785AB9D19C0}"/>
              </a:ext>
            </a:extLst>
          </p:cNvPr>
          <p:cNvSpPr>
            <a:spLocks noGrp="1"/>
          </p:cNvSpPr>
          <p:nvPr>
            <p:ph type="title"/>
          </p:nvPr>
        </p:nvSpPr>
        <p:spPr>
          <a:xfrm>
            <a:off x="6505575" y="618518"/>
            <a:ext cx="4541835" cy="1478570"/>
          </a:xfrm>
        </p:spPr>
        <p:txBody>
          <a:bodyPr>
            <a:normAutofit/>
          </a:bodyPr>
          <a:lstStyle/>
          <a:p>
            <a:r>
              <a:rPr lang="en-US" dirty="0"/>
              <a:t>So, is it turtles all the way down?</a:t>
            </a:r>
          </a:p>
        </p:txBody>
      </p:sp>
      <p:pic>
        <p:nvPicPr>
          <p:cNvPr id="5" name="Picture 4">
            <a:extLst>
              <a:ext uri="{FF2B5EF4-FFF2-40B4-BE49-F238E27FC236}">
                <a16:creationId xmlns:a16="http://schemas.microsoft.com/office/drawing/2014/main" id="{D3D0DA66-9657-9F91-3008-E07D1450E311}"/>
              </a:ext>
            </a:extLst>
          </p:cNvPr>
          <p:cNvPicPr>
            <a:picLocks noChangeAspect="1"/>
          </p:cNvPicPr>
          <p:nvPr/>
        </p:nvPicPr>
        <p:blipFill rotWithShape="1">
          <a:blip r:embed="rId3"/>
          <a:srcRect l="28045" r="33933"/>
          <a:stretch/>
        </p:blipFill>
        <p:spPr>
          <a:xfrm>
            <a:off x="-5597" y="10"/>
            <a:ext cx="4635583" cy="6857990"/>
          </a:xfrm>
          <a:prstGeom prst="rect">
            <a:avLst/>
          </a:prstGeom>
        </p:spPr>
      </p:pic>
      <p:grpSp>
        <p:nvGrpSpPr>
          <p:cNvPr id="13" name="Group 12">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Rectangle 16">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Rectangle 41">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Rectangle 53">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F64A21C7-9303-E9B4-6BED-9A0816A3E7E0}"/>
              </a:ext>
            </a:extLst>
          </p:cNvPr>
          <p:cNvSpPr>
            <a:spLocks noGrp="1"/>
          </p:cNvSpPr>
          <p:nvPr>
            <p:ph idx="1"/>
          </p:nvPr>
        </p:nvSpPr>
        <p:spPr>
          <a:xfrm>
            <a:off x="6372225" y="2249487"/>
            <a:ext cx="5314950" cy="4181476"/>
          </a:xfrm>
        </p:spPr>
        <p:txBody>
          <a:bodyPr>
            <a:normAutofit lnSpcReduction="10000"/>
          </a:bodyPr>
          <a:lstStyle/>
          <a:p>
            <a:pPr marL="0" indent="0">
              <a:buNone/>
            </a:pPr>
            <a:r>
              <a:rPr lang="en-US" sz="2200" dirty="0"/>
              <a:t>And amazingly, that meaning to us is the same as it would have been if hundreds of humans had scribbled on notepads and chalkboards for thousands of hours and compiled all their scribbles together and written down their observations and drawn pictures to illustrate their conclusions.</a:t>
            </a:r>
          </a:p>
          <a:p>
            <a:pPr marL="0" indent="0">
              <a:buNone/>
            </a:pPr>
            <a:r>
              <a:rPr lang="en-US" sz="2200" dirty="0">
                <a:cs typeface="Consolas" panose="020B0609020204030204" pitchFamily="49" charset="0"/>
              </a:rPr>
              <a:t>But in the machine, it all happens much, </a:t>
            </a:r>
            <a:r>
              <a:rPr lang="en-US" sz="2200" i="1" dirty="0">
                <a:cs typeface="Consolas" panose="020B0609020204030204" pitchFamily="49" charset="0"/>
              </a:rPr>
              <a:t>much</a:t>
            </a:r>
            <a:r>
              <a:rPr lang="en-US" sz="2200" dirty="0">
                <a:cs typeface="Consolas" panose="020B0609020204030204" pitchFamily="49" charset="0"/>
              </a:rPr>
              <a:t> faster.</a:t>
            </a:r>
          </a:p>
        </p:txBody>
      </p:sp>
      <p:pic>
        <p:nvPicPr>
          <p:cNvPr id="4" name="Picture 3" descr="Formulae written on a blackboard">
            <a:extLst>
              <a:ext uri="{FF2B5EF4-FFF2-40B4-BE49-F238E27FC236}">
                <a16:creationId xmlns:a16="http://schemas.microsoft.com/office/drawing/2014/main" id="{0EED42ED-D9F0-896B-6FDC-4B58B2E609B5}"/>
              </a:ext>
            </a:extLst>
          </p:cNvPr>
          <p:cNvPicPr>
            <a:picLocks noChangeAspect="1"/>
          </p:cNvPicPr>
          <p:nvPr/>
        </p:nvPicPr>
        <p:blipFill rotWithShape="1">
          <a:blip r:embed="rId4"/>
          <a:srcRect l="18407" r="22205" b="-1"/>
          <a:stretch/>
        </p:blipFill>
        <p:spPr>
          <a:xfrm>
            <a:off x="-5597" y="10"/>
            <a:ext cx="6101597" cy="6857990"/>
          </a:xfrm>
          <a:prstGeom prst="rect">
            <a:avLst/>
          </a:prstGeom>
        </p:spPr>
      </p:pic>
    </p:spTree>
    <p:extLst>
      <p:ext uri="{BB962C8B-B14F-4D97-AF65-F5344CB8AC3E}">
        <p14:creationId xmlns:p14="http://schemas.microsoft.com/office/powerpoint/2010/main" val="3575412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4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F346B-34FB-C85E-2F78-5DCBF82E770C}"/>
              </a:ext>
            </a:extLst>
          </p:cNvPr>
          <p:cNvSpPr>
            <a:spLocks noGrp="1"/>
          </p:cNvSpPr>
          <p:nvPr>
            <p:ph type="title"/>
          </p:nvPr>
        </p:nvSpPr>
        <p:spPr>
          <a:xfrm>
            <a:off x="1141413" y="618518"/>
            <a:ext cx="9905998" cy="1478570"/>
          </a:xfrm>
        </p:spPr>
        <p:txBody>
          <a:bodyPr>
            <a:normAutofit/>
          </a:bodyPr>
          <a:lstStyle/>
          <a:p>
            <a:r>
              <a:rPr lang="en-US" dirty="0"/>
              <a:t>The more turtles, the better!</a:t>
            </a:r>
          </a:p>
        </p:txBody>
      </p:sp>
      <p:pic>
        <p:nvPicPr>
          <p:cNvPr id="7" name="Graphic 6" descr="Processor">
            <a:extLst>
              <a:ext uri="{FF2B5EF4-FFF2-40B4-BE49-F238E27FC236}">
                <a16:creationId xmlns:a16="http://schemas.microsoft.com/office/drawing/2014/main" id="{2CAA6496-F232-3D44-F451-39C220688A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11203" y="2249487"/>
            <a:ext cx="3549650" cy="354965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Content Placeholder 2">
            <a:extLst>
              <a:ext uri="{FF2B5EF4-FFF2-40B4-BE49-F238E27FC236}">
                <a16:creationId xmlns:a16="http://schemas.microsoft.com/office/drawing/2014/main" id="{A3FA215D-5C47-B3C7-4233-08DFF54872F2}"/>
              </a:ext>
            </a:extLst>
          </p:cNvPr>
          <p:cNvSpPr>
            <a:spLocks noGrp="1"/>
          </p:cNvSpPr>
          <p:nvPr>
            <p:ph idx="1"/>
          </p:nvPr>
        </p:nvSpPr>
        <p:spPr>
          <a:xfrm>
            <a:off x="5662246" y="1969478"/>
            <a:ext cx="5385165" cy="4270004"/>
          </a:xfrm>
        </p:spPr>
        <p:txBody>
          <a:bodyPr>
            <a:noAutofit/>
          </a:bodyPr>
          <a:lstStyle/>
          <a:p>
            <a:pPr marL="0" indent="0">
              <a:lnSpc>
                <a:spcPct val="110000"/>
              </a:lnSpc>
              <a:buNone/>
            </a:pPr>
            <a:r>
              <a:rPr lang="en-US" sz="2000" dirty="0"/>
              <a:t>So, once we have a feel for what the CPU that we're coding for is doing and how it really operates… and we start to appreciate that it's far easier to write assembly language than translate instructions into their machine code bytes by hand… it's only natural to wonder if there's a way to write code that gives us a nearly equal level of control over the environment but allows us to abbreviate things a bit. With all these turtles, after all, what's the harm in having one more?</a:t>
            </a:r>
          </a:p>
        </p:txBody>
      </p:sp>
    </p:spTree>
    <p:extLst>
      <p:ext uri="{BB962C8B-B14F-4D97-AF65-F5344CB8AC3E}">
        <p14:creationId xmlns:p14="http://schemas.microsoft.com/office/powerpoint/2010/main" val="2836473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4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F346B-34FB-C85E-2F78-5DCBF82E770C}"/>
              </a:ext>
            </a:extLst>
          </p:cNvPr>
          <p:cNvSpPr>
            <a:spLocks noGrp="1"/>
          </p:cNvSpPr>
          <p:nvPr>
            <p:ph type="title"/>
          </p:nvPr>
        </p:nvSpPr>
        <p:spPr>
          <a:xfrm>
            <a:off x="1141413" y="618518"/>
            <a:ext cx="9905998" cy="1478570"/>
          </a:xfrm>
        </p:spPr>
        <p:txBody>
          <a:bodyPr>
            <a:normAutofit/>
          </a:bodyPr>
          <a:lstStyle/>
          <a:p>
            <a:r>
              <a:rPr lang="en-US" dirty="0"/>
              <a:t>The more turtles, the better!</a:t>
            </a:r>
          </a:p>
        </p:txBody>
      </p:sp>
      <p:pic>
        <p:nvPicPr>
          <p:cNvPr id="7" name="Graphic 6">
            <a:extLst>
              <a:ext uri="{FF2B5EF4-FFF2-40B4-BE49-F238E27FC236}">
                <a16:creationId xmlns:a16="http://schemas.microsoft.com/office/drawing/2014/main" id="{2CAA6496-F232-3D44-F451-39C220688ACC}"/>
              </a:ext>
            </a:extLst>
          </p:cNvPr>
          <p:cNvPicPr>
            <a:picLocks noChangeAspect="1"/>
          </p:cNvPicPr>
          <p:nvPr/>
        </p:nvPicPr>
        <p:blipFill>
          <a:blip r:embed="rId2">
            <a:extLst>
              <a:ext uri="{837473B0-CC2E-450A-ABE3-18F120FF3D39}">
                <a1611:picAttrSrcUrl xmlns:a1611="http://schemas.microsoft.com/office/drawing/2016/11/main" r:id="rId3"/>
              </a:ext>
            </a:extLst>
          </a:blip>
          <a:srcRect t="2703" b="2703"/>
          <a:stretch/>
        </p:blipFill>
        <p:spPr>
          <a:xfrm>
            <a:off x="1711203" y="2249487"/>
            <a:ext cx="3549650" cy="354965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Content Placeholder 2">
            <a:extLst>
              <a:ext uri="{FF2B5EF4-FFF2-40B4-BE49-F238E27FC236}">
                <a16:creationId xmlns:a16="http://schemas.microsoft.com/office/drawing/2014/main" id="{A3FA215D-5C47-B3C7-4233-08DFF54872F2}"/>
              </a:ext>
            </a:extLst>
          </p:cNvPr>
          <p:cNvSpPr>
            <a:spLocks noGrp="1"/>
          </p:cNvSpPr>
          <p:nvPr>
            <p:ph idx="1"/>
          </p:nvPr>
        </p:nvSpPr>
        <p:spPr>
          <a:xfrm>
            <a:off x="5662246" y="2249486"/>
            <a:ext cx="5385165" cy="3989995"/>
          </a:xfrm>
        </p:spPr>
        <p:txBody>
          <a:bodyPr>
            <a:noAutofit/>
          </a:bodyPr>
          <a:lstStyle/>
          <a:p>
            <a:pPr marL="0" indent="0">
              <a:lnSpc>
                <a:spcPct val="110000"/>
              </a:lnSpc>
              <a:buNone/>
            </a:pPr>
            <a:r>
              <a:rPr lang="en-US" sz="2000" dirty="0"/>
              <a:t>As it happens, the C programming language is a pretty good fit for being a portable sort of assembly language.</a:t>
            </a:r>
          </a:p>
          <a:p>
            <a:pPr marL="0" indent="0">
              <a:lnSpc>
                <a:spcPct val="110000"/>
              </a:lnSpc>
              <a:buNone/>
            </a:pPr>
            <a:endParaRPr lang="en-US" sz="2000" dirty="0"/>
          </a:p>
          <a:p>
            <a:pPr marL="0" indent="0">
              <a:lnSpc>
                <a:spcPct val="110000"/>
              </a:lnSpc>
              <a:buNone/>
            </a:pPr>
            <a:r>
              <a:rPr lang="en-US" sz="2000" dirty="0"/>
              <a:t>There are places where you might hear C referred to as "high level", but in this workshop we will make the case that it is not (and should not) be viewed that way.</a:t>
            </a:r>
          </a:p>
        </p:txBody>
      </p:sp>
    </p:spTree>
    <p:extLst>
      <p:ext uri="{BB962C8B-B14F-4D97-AF65-F5344CB8AC3E}">
        <p14:creationId xmlns:p14="http://schemas.microsoft.com/office/powerpoint/2010/main" val="797910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4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D3C81000-20FE-7D18-9C6F-3709B742EFDC}"/>
              </a:ext>
            </a:extLst>
          </p:cNvPr>
          <p:cNvSpPr>
            <a:spLocks noGrp="1"/>
          </p:cNvSpPr>
          <p:nvPr>
            <p:ph type="title"/>
          </p:nvPr>
        </p:nvSpPr>
        <p:spPr>
          <a:xfrm>
            <a:off x="4996697" y="618518"/>
            <a:ext cx="6050713" cy="1478570"/>
          </a:xfrm>
        </p:spPr>
        <p:txBody>
          <a:bodyPr>
            <a:normAutofit/>
          </a:bodyPr>
          <a:lstStyle/>
          <a:p>
            <a:r>
              <a:rPr lang="en-US" dirty="0"/>
              <a:t>The more turtles, the better!</a:t>
            </a:r>
          </a:p>
        </p:txBody>
      </p:sp>
      <p:pic>
        <p:nvPicPr>
          <p:cNvPr id="5" name="Picture 4" descr="Computer script on a screen">
            <a:extLst>
              <a:ext uri="{FF2B5EF4-FFF2-40B4-BE49-F238E27FC236}">
                <a16:creationId xmlns:a16="http://schemas.microsoft.com/office/drawing/2014/main" id="{6966D392-8D35-D766-3382-422E143DD89E}"/>
              </a:ext>
            </a:extLst>
          </p:cNvPr>
          <p:cNvPicPr>
            <a:picLocks noChangeAspect="1"/>
          </p:cNvPicPr>
          <p:nvPr/>
        </p:nvPicPr>
        <p:blipFill rotWithShape="1">
          <a:blip r:embed="rId3"/>
          <a:srcRect l="7554" r="47326" b="-1"/>
          <a:stretch/>
        </p:blipFill>
        <p:spPr>
          <a:xfrm>
            <a:off x="-5597" y="10"/>
            <a:ext cx="4635583" cy="6857990"/>
          </a:xfrm>
          <a:prstGeom prst="rect">
            <a:avLst/>
          </a:prstGeom>
        </p:spPr>
      </p:pic>
      <p:grpSp>
        <p:nvGrpSpPr>
          <p:cNvPr id="13" name="Group 12">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Rectangle 16">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Rectangle 41">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Rectangle 53">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A401C2FD-8A67-E442-397D-72D959CBBD78}"/>
              </a:ext>
            </a:extLst>
          </p:cNvPr>
          <p:cNvSpPr>
            <a:spLocks noGrp="1"/>
          </p:cNvSpPr>
          <p:nvPr>
            <p:ph idx="1"/>
          </p:nvPr>
        </p:nvSpPr>
        <p:spPr>
          <a:xfrm>
            <a:off x="4968958" y="2249487"/>
            <a:ext cx="6078453" cy="3541714"/>
          </a:xfrm>
        </p:spPr>
        <p:txBody>
          <a:bodyPr>
            <a:normAutofit/>
          </a:bodyPr>
          <a:lstStyle/>
          <a:p>
            <a:pPr marL="0" indent="0">
              <a:lnSpc>
                <a:spcPct val="110000"/>
              </a:lnSpc>
              <a:buNone/>
            </a:pPr>
            <a:r>
              <a:rPr lang="en-US" sz="1900" dirty="0"/>
              <a:t>We are going to pick up where we leave off in assembly language and move forward to write C code that does the same thing.</a:t>
            </a:r>
          </a:p>
          <a:p>
            <a:pPr marL="0" indent="0">
              <a:lnSpc>
                <a:spcPct val="110000"/>
              </a:lnSpc>
              <a:buNone/>
            </a:pPr>
            <a:r>
              <a:rPr lang="en-US" sz="1900" dirty="0"/>
              <a:t>Along the way, we will coax the C compiler to generate assembly code as it compiles. By doing this, we're going to see how often C commands translate into surprisingly few machine instructions. We will also be able to compare the assembly code generated by the compiler to hand-written assembly code that does the same thing.</a:t>
            </a:r>
          </a:p>
        </p:txBody>
      </p:sp>
    </p:spTree>
    <p:extLst>
      <p:ext uri="{BB962C8B-B14F-4D97-AF65-F5344CB8AC3E}">
        <p14:creationId xmlns:p14="http://schemas.microsoft.com/office/powerpoint/2010/main" val="3973485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4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635EB356-A424-B2AB-2342-6C5F888D7BE1}"/>
              </a:ext>
            </a:extLst>
          </p:cNvPr>
          <p:cNvSpPr>
            <a:spLocks noGrp="1"/>
          </p:cNvSpPr>
          <p:nvPr>
            <p:ph type="title"/>
          </p:nvPr>
        </p:nvSpPr>
        <p:spPr>
          <a:xfrm>
            <a:off x="7962519" y="618518"/>
            <a:ext cx="3084891" cy="1478570"/>
          </a:xfrm>
        </p:spPr>
        <p:txBody>
          <a:bodyPr>
            <a:normAutofit/>
          </a:bodyPr>
          <a:lstStyle/>
          <a:p>
            <a:r>
              <a:rPr lang="en-US" sz="3200"/>
              <a:t>Thank you</a:t>
            </a:r>
          </a:p>
        </p:txBody>
      </p:sp>
      <p:pic>
        <p:nvPicPr>
          <p:cNvPr id="5" name="Picture 4" descr="A green and yellow sea creature&#10;&#10;Description automatically generated with low confidence">
            <a:extLst>
              <a:ext uri="{FF2B5EF4-FFF2-40B4-BE49-F238E27FC236}">
                <a16:creationId xmlns:a16="http://schemas.microsoft.com/office/drawing/2014/main" id="{52C477B8-B4FA-F62E-272F-7DDBBD1298E6}"/>
              </a:ext>
            </a:extLst>
          </p:cNvPr>
          <p:cNvPicPr>
            <a:picLocks noChangeAspect="1"/>
          </p:cNvPicPr>
          <p:nvPr/>
        </p:nvPicPr>
        <p:blipFill rotWithShape="1">
          <a:blip r:embed="rId3">
            <a:extLst>
              <a:ext uri="{28A0092B-C50C-407E-A947-70E740481C1C}">
                <a14:useLocalDpi xmlns:a14="http://schemas.microsoft.com/office/drawing/2010/main"/>
              </a:ext>
            </a:extLst>
          </a:blip>
          <a:srcRect l="3808" r="13531"/>
          <a:stretch/>
        </p:blipFill>
        <p:spPr>
          <a:xfrm>
            <a:off x="-5597" y="10"/>
            <a:ext cx="7558541" cy="6857990"/>
          </a:xfrm>
          <a:prstGeom prst="rect">
            <a:avLst/>
          </a:prstGeom>
        </p:spPr>
      </p:pic>
      <p:grpSp>
        <p:nvGrpSpPr>
          <p:cNvPr id="14" name="Group 13">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5" name="Rectangle 14">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6"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 name="Rectangle 17">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9"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Rectangle 42">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4"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 name="Rectangle 54">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6"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8"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F1D5F31E-3450-78FF-4D72-5234C1D32B05}"/>
              </a:ext>
            </a:extLst>
          </p:cNvPr>
          <p:cNvSpPr>
            <a:spLocks noGrp="1"/>
          </p:cNvSpPr>
          <p:nvPr>
            <p:ph idx="1"/>
          </p:nvPr>
        </p:nvSpPr>
        <p:spPr>
          <a:xfrm>
            <a:off x="7552944" y="2249487"/>
            <a:ext cx="4224717" cy="3541714"/>
          </a:xfrm>
        </p:spPr>
        <p:txBody>
          <a:bodyPr>
            <a:normAutofit/>
          </a:bodyPr>
          <a:lstStyle/>
          <a:p>
            <a:pPr marL="0" indent="0">
              <a:buNone/>
            </a:pPr>
            <a:r>
              <a:rPr lang="en-US" sz="1800" dirty="0"/>
              <a:t>…for your interest in this workshop! And if you have any questions, feel free to speak up on the Discord server, which you can reach by following this invite link: </a:t>
            </a:r>
            <a:r>
              <a:rPr lang="en-US" sz="1800" dirty="0">
                <a:hlinkClick r:id="rId4"/>
              </a:rPr>
              <a:t>https://discord.gg/xFEUFYP533</a:t>
            </a:r>
            <a:endParaRPr lang="en-US" sz="1800" dirty="0"/>
          </a:p>
          <a:p>
            <a:pPr marL="0" indent="0">
              <a:buNone/>
            </a:pPr>
            <a:endParaRPr lang="en-US" sz="1800" dirty="0"/>
          </a:p>
          <a:p>
            <a:pPr marL="0" indent="0">
              <a:buNone/>
            </a:pPr>
            <a:r>
              <a:rPr lang="en-US" sz="1800" dirty="0"/>
              <a:t>See you there!</a:t>
            </a:r>
          </a:p>
          <a:p>
            <a:pPr marL="0" indent="0">
              <a:buNone/>
            </a:pPr>
            <a:r>
              <a:rPr lang="en-US" sz="1800" dirty="0"/>
              <a:t>- @eigentourist</a:t>
            </a:r>
          </a:p>
        </p:txBody>
      </p:sp>
    </p:spTree>
    <p:extLst>
      <p:ext uri="{BB962C8B-B14F-4D97-AF65-F5344CB8AC3E}">
        <p14:creationId xmlns:p14="http://schemas.microsoft.com/office/powerpoint/2010/main" val="2608991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6" name="Group 46">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48"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9"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60"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65"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586E178C-5D29-8FBC-24E5-65EDAF7BF6E8}"/>
              </a:ext>
            </a:extLst>
          </p:cNvPr>
          <p:cNvSpPr>
            <a:spLocks noGrp="1"/>
          </p:cNvSpPr>
          <p:nvPr>
            <p:ph type="title"/>
          </p:nvPr>
        </p:nvSpPr>
        <p:spPr>
          <a:xfrm>
            <a:off x="1141413" y="618518"/>
            <a:ext cx="9905998" cy="1478570"/>
          </a:xfrm>
        </p:spPr>
        <p:txBody>
          <a:bodyPr>
            <a:normAutofit/>
          </a:bodyPr>
          <a:lstStyle/>
          <a:p>
            <a:r>
              <a:rPr lang="en-US" dirty="0">
                <a:solidFill>
                  <a:schemeClr val="accent5">
                    <a:lumMod val="20000"/>
                    <a:lumOff val="80000"/>
                  </a:schemeClr>
                </a:solidFill>
              </a:rPr>
              <a:t>Tools for the workshop</a:t>
            </a:r>
          </a:p>
        </p:txBody>
      </p:sp>
      <p:sp>
        <p:nvSpPr>
          <p:cNvPr id="3" name="Content Placeholder 2">
            <a:extLst>
              <a:ext uri="{FF2B5EF4-FFF2-40B4-BE49-F238E27FC236}">
                <a16:creationId xmlns:a16="http://schemas.microsoft.com/office/drawing/2014/main" id="{3AA63099-7045-58DA-6781-224FC703C1B6}"/>
              </a:ext>
            </a:extLst>
          </p:cNvPr>
          <p:cNvSpPr>
            <a:spLocks noGrp="1"/>
          </p:cNvSpPr>
          <p:nvPr>
            <p:ph idx="1"/>
          </p:nvPr>
        </p:nvSpPr>
        <p:spPr>
          <a:xfrm>
            <a:off x="1141412" y="2249487"/>
            <a:ext cx="9905999" cy="3541714"/>
          </a:xfrm>
        </p:spPr>
        <p:txBody>
          <a:bodyPr>
            <a:normAutofit/>
          </a:bodyPr>
          <a:lstStyle/>
          <a:p>
            <a:r>
              <a:rPr lang="en-US" dirty="0">
                <a:solidFill>
                  <a:schemeClr val="accent5">
                    <a:lumMod val="20000"/>
                    <a:lumOff val="80000"/>
                  </a:schemeClr>
                </a:solidFill>
              </a:rPr>
              <a:t>A laptop computer running Windows, or running a Windows VM</a:t>
            </a:r>
          </a:p>
          <a:p>
            <a:r>
              <a:rPr lang="en-US" dirty="0">
                <a:solidFill>
                  <a:schemeClr val="accent5">
                    <a:lumMod val="20000"/>
                    <a:lumOff val="80000"/>
                  </a:schemeClr>
                </a:solidFill>
              </a:rPr>
              <a:t>The Netwide Assembler (NASM) v2.15.05, </a:t>
            </a:r>
            <a:r>
              <a:rPr lang="en-US" dirty="0">
                <a:solidFill>
                  <a:schemeClr val="accent5">
                    <a:lumMod val="20000"/>
                    <a:lumOff val="80000"/>
                  </a:schemeClr>
                </a:solidFill>
                <a:hlinkClick r:id="rId2">
                  <a:extLst>
                    <a:ext uri="{A12FA001-AC4F-418D-AE19-62706E023703}">
                      <ahyp:hlinkClr xmlns:ahyp="http://schemas.microsoft.com/office/drawing/2018/hyperlinkcolor" val="tx"/>
                    </a:ext>
                  </a:extLst>
                </a:hlinkClick>
              </a:rPr>
              <a:t>available here</a:t>
            </a:r>
            <a:endParaRPr lang="en-US" dirty="0">
              <a:solidFill>
                <a:schemeClr val="accent5">
                  <a:lumMod val="20000"/>
                  <a:lumOff val="80000"/>
                </a:schemeClr>
              </a:solidFill>
            </a:endParaRPr>
          </a:p>
          <a:p>
            <a:r>
              <a:rPr lang="en-US" dirty="0">
                <a:solidFill>
                  <a:schemeClr val="accent5">
                    <a:lumMod val="20000"/>
                    <a:lumOff val="80000"/>
                  </a:schemeClr>
                </a:solidFill>
              </a:rPr>
              <a:t>Visual Studio 2022 (Free community edition </a:t>
            </a:r>
            <a:r>
              <a:rPr lang="en-US" dirty="0">
                <a:solidFill>
                  <a:schemeClr val="accent5">
                    <a:lumMod val="20000"/>
                    <a:lumOff val="80000"/>
                  </a:schemeClr>
                </a:solidFill>
                <a:hlinkClick r:id="rId3">
                  <a:extLst>
                    <a:ext uri="{A12FA001-AC4F-418D-AE19-62706E023703}">
                      <ahyp:hlinkClr xmlns:ahyp="http://schemas.microsoft.com/office/drawing/2018/hyperlinkcolor" val="tx"/>
                    </a:ext>
                  </a:extLst>
                </a:hlinkClick>
              </a:rPr>
              <a:t>available here</a:t>
            </a:r>
            <a:r>
              <a:rPr lang="en-US" dirty="0">
                <a:solidFill>
                  <a:schemeClr val="accent5">
                    <a:lumMod val="20000"/>
                    <a:lumOff val="80000"/>
                  </a:schemeClr>
                </a:solidFill>
              </a:rPr>
              <a:t>)</a:t>
            </a:r>
          </a:p>
          <a:p>
            <a:r>
              <a:rPr lang="en-US" dirty="0">
                <a:solidFill>
                  <a:schemeClr val="accent5">
                    <a:lumMod val="20000"/>
                    <a:lumOff val="80000"/>
                  </a:schemeClr>
                </a:solidFill>
              </a:rPr>
              <a:t>Optional: Visual Studio Code - </a:t>
            </a:r>
            <a:r>
              <a:rPr lang="en-US" dirty="0">
                <a:solidFill>
                  <a:schemeClr val="accent5">
                    <a:lumMod val="20000"/>
                    <a:lumOff val="80000"/>
                  </a:schemeClr>
                </a:solidFill>
                <a:hlinkClick r:id="rId4">
                  <a:extLst>
                    <a:ext uri="{A12FA001-AC4F-418D-AE19-62706E023703}">
                      <ahyp:hlinkClr xmlns:ahyp="http://schemas.microsoft.com/office/drawing/2018/hyperlinkcolor" val="tx"/>
                    </a:ext>
                  </a:extLst>
                </a:hlinkClick>
              </a:rPr>
              <a:t>available here</a:t>
            </a:r>
            <a:endParaRPr lang="en-US" dirty="0">
              <a:solidFill>
                <a:schemeClr val="accent5">
                  <a:lumMod val="20000"/>
                  <a:lumOff val="80000"/>
                </a:schemeClr>
              </a:solidFill>
            </a:endParaRPr>
          </a:p>
          <a:p>
            <a:r>
              <a:rPr lang="en-US" dirty="0">
                <a:solidFill>
                  <a:schemeClr val="accent5">
                    <a:lumMod val="20000"/>
                    <a:lumOff val="80000"/>
                  </a:schemeClr>
                </a:solidFill>
              </a:rPr>
              <a:t>Optional: IDA Disassembler Free Edition – </a:t>
            </a:r>
            <a:r>
              <a:rPr lang="en-US" dirty="0">
                <a:solidFill>
                  <a:schemeClr val="accent5">
                    <a:lumMod val="20000"/>
                    <a:lumOff val="80000"/>
                  </a:schemeClr>
                </a:solidFill>
                <a:hlinkClick r:id="rId5">
                  <a:extLst>
                    <a:ext uri="{A12FA001-AC4F-418D-AE19-62706E023703}">
                      <ahyp:hlinkClr xmlns:ahyp="http://schemas.microsoft.com/office/drawing/2018/hyperlinkcolor" val="tx"/>
                    </a:ext>
                  </a:extLst>
                </a:hlinkClick>
              </a:rPr>
              <a:t>available here</a:t>
            </a:r>
            <a:endParaRPr lang="en-US" dirty="0">
              <a:solidFill>
                <a:schemeClr val="accent5">
                  <a:lumMod val="20000"/>
                  <a:lumOff val="80000"/>
                </a:schemeClr>
              </a:solidFill>
            </a:endParaRPr>
          </a:p>
        </p:txBody>
      </p:sp>
      <p:grpSp>
        <p:nvGrpSpPr>
          <p:cNvPr id="76" name="Group 75">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77"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329415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78A47D-4F17-40FE-AB70-7AF78A95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5BE3A7E-6A3F-401E-A025-BBB8FDB8D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11" name="Rectangle 5">
              <a:extLst>
                <a:ext uri="{FF2B5EF4-FFF2-40B4-BE49-F238E27FC236}">
                  <a16:creationId xmlns:a16="http://schemas.microsoft.com/office/drawing/2014/main" id="{41EE9036-817C-476C-BD59-B5184F9A3E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F098087A-B4E4-4300-A841-44988BD88E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F5BD5F4B-A39C-4DF9-84E4-A4D33F30E6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D7FA9858-BFA0-4D5B-AF72-B1B65EB06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A508A5F3-AFE0-4750-A9C2-B51A514FFC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92B4AAEB-ABF4-42A7-BE52-0B442190D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3767C370-4A42-4376-8CAE-606C4BC8F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36205F53-9C95-4954-B97C-1625BB8A3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DC80B58E-3469-43E9-96FC-D747B6983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E17A4ED2-DDD7-4B4D-A39C-9B0121C88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A2C14A85-E7A9-4E1D-809F-20F5CFA788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3D51E32-9399-4B7F-8D91-BF9A068B834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9969F9D2-502D-4C1D-ABA5-02B1BF2A0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4AE555C6-5623-478A-BF35-63E9929A3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A3D3AED4-A69E-4301-9BB4-436DC5F0C9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C3B8082C-2D81-48D7-8B45-85B7C89296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9AD35461-BA86-408B-8A29-244EB2F2FB5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F238E495-B6C6-4857-899B-CDD584831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E20A751E-054C-4EC2-8DA3-0EC923A6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B6E8E701-3D21-4E5C-AB6E-9A7404697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431BDA41-D09D-4984-B888-756F5F81B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0DC943D2-20E4-4C00-82D2-D405A7C00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4BC34A74-80A2-4DE1-8ADC-BBD170903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C6C3CA25-431F-4E26-952D-4AA9C4C72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776D1836-82AE-40EF-9829-C6B8D2CF0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9A8E397E-ADF9-45C1-98F4-3F5A86378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DE07CFD9-357F-40BC-A792-CE874BFE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E66BC4BB-FA3B-C9A5-A9A4-64CB12EE645B}"/>
              </a:ext>
            </a:extLst>
          </p:cNvPr>
          <p:cNvSpPr>
            <a:spLocks noGrp="1"/>
          </p:cNvSpPr>
          <p:nvPr>
            <p:ph type="title"/>
          </p:nvPr>
        </p:nvSpPr>
        <p:spPr>
          <a:xfrm>
            <a:off x="939800" y="1082673"/>
            <a:ext cx="3071029" cy="4708528"/>
          </a:xfrm>
        </p:spPr>
        <p:txBody>
          <a:bodyPr>
            <a:normAutofit/>
          </a:bodyPr>
          <a:lstStyle/>
          <a:p>
            <a:pPr algn="r"/>
            <a:r>
              <a:rPr lang="en-US" sz="4000" dirty="0">
                <a:solidFill>
                  <a:schemeClr val="accent5">
                    <a:lumMod val="20000"/>
                    <a:lumOff val="80000"/>
                  </a:schemeClr>
                </a:solidFill>
              </a:rPr>
              <a:t>Why the netwide assembler and not masm?</a:t>
            </a:r>
          </a:p>
        </p:txBody>
      </p:sp>
      <p:cxnSp>
        <p:nvCxnSpPr>
          <p:cNvPr id="39" name="Straight Connector 38">
            <a:extLst>
              <a:ext uri="{FF2B5EF4-FFF2-40B4-BE49-F238E27FC236}">
                <a16:creationId xmlns:a16="http://schemas.microsoft.com/office/drawing/2014/main" id="{085ECEC0-FF5D-4348-92C7-1EA7C61E77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3674E94-0DF4-190F-2FE3-40A2ED8707C4}"/>
              </a:ext>
            </a:extLst>
          </p:cNvPr>
          <p:cNvSpPr>
            <a:spLocks noGrp="1"/>
          </p:cNvSpPr>
          <p:nvPr>
            <p:ph idx="1"/>
          </p:nvPr>
        </p:nvSpPr>
        <p:spPr>
          <a:xfrm>
            <a:off x="5297763" y="1082673"/>
            <a:ext cx="5751237" cy="4708528"/>
          </a:xfrm>
        </p:spPr>
        <p:txBody>
          <a:bodyPr anchor="ctr">
            <a:normAutofit lnSpcReduction="10000"/>
          </a:bodyPr>
          <a:lstStyle/>
          <a:p>
            <a:r>
              <a:rPr lang="en-US" sz="1800" dirty="0">
                <a:solidFill>
                  <a:schemeClr val="accent5">
                    <a:lumMod val="20000"/>
                    <a:lumOff val="80000"/>
                  </a:schemeClr>
                </a:solidFill>
              </a:rPr>
              <a:t>The syntax for assembly language in NASM is cleaner and more readable (in this humble programmer's opinion)</a:t>
            </a:r>
          </a:p>
          <a:p>
            <a:r>
              <a:rPr lang="en-US" sz="1800" dirty="0">
                <a:solidFill>
                  <a:schemeClr val="accent5">
                    <a:lumMod val="20000"/>
                    <a:lumOff val="80000"/>
                  </a:schemeClr>
                </a:solidFill>
              </a:rPr>
              <a:t>NASM is available on other platforms in addition to Windows, allowing you to write assembly code in Linux or Mac OS without having to climb another learning curve</a:t>
            </a:r>
          </a:p>
          <a:p>
            <a:r>
              <a:rPr lang="en-US" sz="1800" dirty="0">
                <a:solidFill>
                  <a:schemeClr val="accent5">
                    <a:lumMod val="20000"/>
                    <a:lumOff val="80000"/>
                  </a:schemeClr>
                </a:solidFill>
              </a:rPr>
              <a:t>When you install Desktop Development With C++ tools as part of your Visual Studio 2022 installation, MASM will be included (</a:t>
            </a:r>
            <a:r>
              <a:rPr lang="en-US" sz="1800" dirty="0">
                <a:solidFill>
                  <a:schemeClr val="accent5">
                    <a:lumMod val="20000"/>
                    <a:lumOff val="80000"/>
                  </a:schemeClr>
                </a:solidFill>
                <a:hlinkClick r:id="rId2">
                  <a:extLst>
                    <a:ext uri="{A12FA001-AC4F-418D-AE19-62706E023703}">
                      <ahyp:hlinkClr xmlns:ahyp="http://schemas.microsoft.com/office/drawing/2018/hyperlinkcolor" val="tx"/>
                    </a:ext>
                  </a:extLst>
                </a:hlinkClick>
              </a:rPr>
              <a:t>refer to this tutorial for details</a:t>
            </a:r>
            <a:r>
              <a:rPr lang="en-US" sz="1800" dirty="0">
                <a:solidFill>
                  <a:schemeClr val="accent5">
                    <a:lumMod val="20000"/>
                    <a:lumOff val="80000"/>
                  </a:schemeClr>
                </a:solidFill>
              </a:rPr>
              <a:t>) – so if you find that you prefer MASM, you'll have ample opportunity to migrate while continuing to use the tool set from this workshop</a:t>
            </a:r>
          </a:p>
        </p:txBody>
      </p:sp>
      <p:grpSp>
        <p:nvGrpSpPr>
          <p:cNvPr id="41" name="Group 40">
            <a:extLst>
              <a:ext uri="{FF2B5EF4-FFF2-40B4-BE49-F238E27FC236}">
                <a16:creationId xmlns:a16="http://schemas.microsoft.com/office/drawing/2014/main" id="{F4E035BE-9FF4-43D3-BC25-CF582D7FF8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42" name="Freeform 32">
              <a:extLst>
                <a:ext uri="{FF2B5EF4-FFF2-40B4-BE49-F238E27FC236}">
                  <a16:creationId xmlns:a16="http://schemas.microsoft.com/office/drawing/2014/main" id="{F98BCEB2-EC20-4E84-A994-0AC37292C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3">
              <a:extLst>
                <a:ext uri="{FF2B5EF4-FFF2-40B4-BE49-F238E27FC236}">
                  <a16:creationId xmlns:a16="http://schemas.microsoft.com/office/drawing/2014/main" id="{7A2E1821-AEDF-417E-9F17-83379E9C0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4">
              <a:extLst>
                <a:ext uri="{FF2B5EF4-FFF2-40B4-BE49-F238E27FC236}">
                  <a16:creationId xmlns:a16="http://schemas.microsoft.com/office/drawing/2014/main" id="{CB3734E2-8292-4B47-B6AB-0E5A058DE9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A0B09C51-29AB-45C0-B707-CCFB9DF28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510C0CED-AE1B-45AE-B5E1-57521E589D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591F2327-4B45-41AA-B41C-7404B6A1E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5A63224C-41A0-42C0-96F6-0B2BE99A1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A7C00B9F-C253-4776-9935-EC02254A4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5062D4AA-13F3-4064-8440-FFE8562D85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1">
              <a:extLst>
                <a:ext uri="{FF2B5EF4-FFF2-40B4-BE49-F238E27FC236}">
                  <a16:creationId xmlns:a16="http://schemas.microsoft.com/office/drawing/2014/main" id="{3E143B27-CB82-440B-879B-D25C1891C1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987083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6" name="Group 46">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48"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9"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5"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6"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7"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8"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9"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60"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1"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2"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65"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7"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8"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9"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0"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3"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4"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586E178C-5D29-8FBC-24E5-65EDAF7BF6E8}"/>
              </a:ext>
            </a:extLst>
          </p:cNvPr>
          <p:cNvSpPr>
            <a:spLocks noGrp="1"/>
          </p:cNvSpPr>
          <p:nvPr>
            <p:ph type="title"/>
          </p:nvPr>
        </p:nvSpPr>
        <p:spPr>
          <a:xfrm>
            <a:off x="1141413" y="618518"/>
            <a:ext cx="9905998" cy="1478570"/>
          </a:xfrm>
        </p:spPr>
        <p:txBody>
          <a:bodyPr>
            <a:normAutofit/>
          </a:bodyPr>
          <a:lstStyle/>
          <a:p>
            <a:r>
              <a:rPr lang="en-US" dirty="0">
                <a:solidFill>
                  <a:schemeClr val="accent5">
                    <a:lumMod val="20000"/>
                    <a:lumOff val="80000"/>
                  </a:schemeClr>
                </a:solidFill>
              </a:rPr>
              <a:t>Returning to the metal</a:t>
            </a:r>
          </a:p>
        </p:txBody>
      </p:sp>
      <p:sp>
        <p:nvSpPr>
          <p:cNvPr id="3" name="Content Placeholder 2">
            <a:extLst>
              <a:ext uri="{FF2B5EF4-FFF2-40B4-BE49-F238E27FC236}">
                <a16:creationId xmlns:a16="http://schemas.microsoft.com/office/drawing/2014/main" id="{3AA63099-7045-58DA-6781-224FC703C1B6}"/>
              </a:ext>
            </a:extLst>
          </p:cNvPr>
          <p:cNvSpPr>
            <a:spLocks noGrp="1"/>
          </p:cNvSpPr>
          <p:nvPr>
            <p:ph idx="1"/>
          </p:nvPr>
        </p:nvSpPr>
        <p:spPr>
          <a:xfrm>
            <a:off x="1141412" y="2249487"/>
            <a:ext cx="9905999" cy="3541714"/>
          </a:xfrm>
        </p:spPr>
        <p:txBody>
          <a:bodyPr>
            <a:normAutofit fontScale="92500" lnSpcReduction="20000"/>
          </a:bodyPr>
          <a:lstStyle/>
          <a:p>
            <a:r>
              <a:rPr lang="en-US" dirty="0">
                <a:solidFill>
                  <a:schemeClr val="accent5">
                    <a:lumMod val="20000"/>
                    <a:lumOff val="80000"/>
                  </a:schemeClr>
                </a:solidFill>
              </a:rPr>
              <a:t>The first Hacking The Metal workshop at Def Con 29 introduced the Def Con audience to assembly language programming</a:t>
            </a:r>
          </a:p>
          <a:p>
            <a:r>
              <a:rPr lang="en-US" dirty="0">
                <a:solidFill>
                  <a:schemeClr val="accent5">
                    <a:lumMod val="20000"/>
                    <a:lumOff val="80000"/>
                  </a:schemeClr>
                </a:solidFill>
              </a:rPr>
              <a:t>This year, as we celebrate a 30-year hacker homecoming, the sequel workshop will dive down to the hardware beneath assembly language – we will design CPU components using a hardware design language called Verilog</a:t>
            </a:r>
          </a:p>
          <a:p>
            <a:r>
              <a:rPr lang="en-US" dirty="0">
                <a:solidFill>
                  <a:schemeClr val="accent5">
                    <a:lumMod val="20000"/>
                    <a:lumOff val="80000"/>
                  </a:schemeClr>
                </a:solidFill>
              </a:rPr>
              <a:t>Moving up through assembly language again, we will then transition to programming in C – not treating it as a high-level language but understanding it as a portable shorthand for assembly.</a:t>
            </a:r>
          </a:p>
        </p:txBody>
      </p:sp>
      <p:grpSp>
        <p:nvGrpSpPr>
          <p:cNvPr id="76" name="Group 75">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77"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spTree>
    <p:extLst>
      <p:ext uri="{BB962C8B-B14F-4D97-AF65-F5344CB8AC3E}">
        <p14:creationId xmlns:p14="http://schemas.microsoft.com/office/powerpoint/2010/main" val="612954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2060"/>
            </a:gs>
            <a:gs pos="100000">
              <a:schemeClr val="tx2">
                <a:lumMod val="1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E178C-5D29-8FBC-24E5-65EDAF7BF6E8}"/>
              </a:ext>
            </a:extLst>
          </p:cNvPr>
          <p:cNvSpPr>
            <a:spLocks noGrp="1"/>
          </p:cNvSpPr>
          <p:nvPr>
            <p:ph type="title"/>
          </p:nvPr>
        </p:nvSpPr>
        <p:spPr>
          <a:xfrm>
            <a:off x="1141413" y="618518"/>
            <a:ext cx="9905998" cy="1478570"/>
          </a:xfrm>
        </p:spPr>
        <p:txBody>
          <a:bodyPr>
            <a:normAutofit/>
          </a:bodyPr>
          <a:lstStyle/>
          <a:p>
            <a:r>
              <a:rPr lang="en-US" dirty="0">
                <a:solidFill>
                  <a:schemeClr val="accent5">
                    <a:lumMod val="20000"/>
                    <a:lumOff val="80000"/>
                  </a:schemeClr>
                </a:solidFill>
              </a:rPr>
              <a:t>Hardware – computing on the metal</a:t>
            </a:r>
          </a:p>
        </p:txBody>
      </p:sp>
      <p:pic>
        <p:nvPicPr>
          <p:cNvPr id="5" name="Picture 4" descr="A screenshot of a computer&#10;&#10;Description automatically generated with medium confidence">
            <a:extLst>
              <a:ext uri="{FF2B5EF4-FFF2-40B4-BE49-F238E27FC236}">
                <a16:creationId xmlns:a16="http://schemas.microsoft.com/office/drawing/2014/main" id="{82625D6C-0E71-6A06-43C7-0D388518E40F}"/>
              </a:ext>
            </a:extLst>
          </p:cNvPr>
          <p:cNvPicPr>
            <a:picLocks noChangeAspect="1"/>
          </p:cNvPicPr>
          <p:nvPr/>
        </p:nvPicPr>
        <p:blipFill>
          <a:blip r:embed="rId2"/>
          <a:stretch>
            <a:fillRect/>
          </a:stretch>
        </p:blipFill>
        <p:spPr>
          <a:xfrm>
            <a:off x="1321607" y="2249487"/>
            <a:ext cx="4328841" cy="354965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Content Placeholder 2">
            <a:extLst>
              <a:ext uri="{FF2B5EF4-FFF2-40B4-BE49-F238E27FC236}">
                <a16:creationId xmlns:a16="http://schemas.microsoft.com/office/drawing/2014/main" id="{3AA63099-7045-58DA-6781-224FC703C1B6}"/>
              </a:ext>
            </a:extLst>
          </p:cNvPr>
          <p:cNvSpPr>
            <a:spLocks noGrp="1"/>
          </p:cNvSpPr>
          <p:nvPr>
            <p:ph idx="1"/>
          </p:nvPr>
        </p:nvSpPr>
        <p:spPr>
          <a:xfrm>
            <a:off x="6096000" y="2249486"/>
            <a:ext cx="5333999" cy="3989995"/>
          </a:xfrm>
        </p:spPr>
        <p:txBody>
          <a:bodyPr>
            <a:normAutofit/>
          </a:bodyPr>
          <a:lstStyle/>
          <a:p>
            <a:pPr>
              <a:lnSpc>
                <a:spcPct val="110000"/>
              </a:lnSpc>
            </a:pPr>
            <a:r>
              <a:rPr lang="en-US" sz="1800" dirty="0"/>
              <a:t>Where are the tools for designing computing hardware? They weren't listed in the second slide!</a:t>
            </a:r>
          </a:p>
          <a:p>
            <a:pPr>
              <a:lnSpc>
                <a:spcPct val="110000"/>
              </a:lnSpc>
            </a:pPr>
            <a:r>
              <a:rPr lang="en-US" sz="1800" dirty="0"/>
              <a:t>The answer is here: </a:t>
            </a:r>
            <a:r>
              <a:rPr lang="en-US" sz="1800" dirty="0">
                <a:hlinkClick r:id="rId3">
                  <a:extLst>
                    <a:ext uri="{A12FA001-AC4F-418D-AE19-62706E023703}">
                      <ahyp:hlinkClr xmlns:ahyp="http://schemas.microsoft.com/office/drawing/2018/hyperlinkcolor" val="tx"/>
                    </a:ext>
                  </a:extLst>
                </a:hlinkClick>
              </a:rPr>
              <a:t>a free web-based IDE</a:t>
            </a:r>
            <a:r>
              <a:rPr lang="en-US" sz="1800" dirty="0"/>
              <a:t> that offers a Verilog workbench as part of a suite of tools for building and running retro games that were built directly with digital logic (think Pong and Breakout) or with assembly language for vintage consoles like the Atari 2600, all built by Steven </a:t>
            </a:r>
            <a:r>
              <a:rPr lang="en-US" sz="1800" dirty="0" err="1"/>
              <a:t>Hugg</a:t>
            </a:r>
            <a:r>
              <a:rPr lang="en-US" sz="1800" dirty="0"/>
              <a:t> (Twitter: @</a:t>
            </a:r>
            <a:r>
              <a:rPr lang="en-US" sz="1800" dirty="0" err="1"/>
              <a:t>sehugg</a:t>
            </a:r>
            <a:r>
              <a:rPr lang="en-US" sz="1800" dirty="0"/>
              <a:t>)</a:t>
            </a:r>
          </a:p>
        </p:txBody>
      </p:sp>
    </p:spTree>
    <p:extLst>
      <p:ext uri="{BB962C8B-B14F-4D97-AF65-F5344CB8AC3E}">
        <p14:creationId xmlns:p14="http://schemas.microsoft.com/office/powerpoint/2010/main" val="1950593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4" name="Rectangle 113">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5"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586E178C-5D29-8FBC-24E5-65EDAF7BF6E8}"/>
              </a:ext>
            </a:extLst>
          </p:cNvPr>
          <p:cNvSpPr>
            <a:spLocks noGrp="1"/>
          </p:cNvSpPr>
          <p:nvPr>
            <p:ph type="title"/>
          </p:nvPr>
        </p:nvSpPr>
        <p:spPr>
          <a:xfrm>
            <a:off x="4996697" y="618518"/>
            <a:ext cx="6050713" cy="1478570"/>
          </a:xfrm>
        </p:spPr>
        <p:txBody>
          <a:bodyPr>
            <a:normAutofit/>
          </a:bodyPr>
          <a:lstStyle/>
          <a:p>
            <a:r>
              <a:rPr lang="en-US" dirty="0"/>
              <a:t>Hardware – computing on the metal</a:t>
            </a:r>
          </a:p>
        </p:txBody>
      </p:sp>
      <p:pic>
        <p:nvPicPr>
          <p:cNvPr id="109" name="Picture 108">
            <a:extLst>
              <a:ext uri="{FF2B5EF4-FFF2-40B4-BE49-F238E27FC236}">
                <a16:creationId xmlns:a16="http://schemas.microsoft.com/office/drawing/2014/main" id="{CFEBE81A-B000-C943-1EDA-ABA2666365A5}"/>
              </a:ext>
            </a:extLst>
          </p:cNvPr>
          <p:cNvPicPr>
            <a:picLocks noChangeAspect="1"/>
          </p:cNvPicPr>
          <p:nvPr/>
        </p:nvPicPr>
        <p:blipFill>
          <a:blip r:embed="rId3">
            <a:extLst>
              <a:ext uri="{837473B0-CC2E-450A-ABE3-18F120FF3D39}">
                <a1611:picAttrSrcUrl xmlns:a1611="http://schemas.microsoft.com/office/drawing/2016/11/main" r:id="rId4"/>
              </a:ext>
            </a:extLst>
          </a:blip>
          <a:srcRect l="33920" r="33920"/>
          <a:stretch/>
        </p:blipFill>
        <p:spPr>
          <a:xfrm>
            <a:off x="-5597" y="10"/>
            <a:ext cx="4635583" cy="6857990"/>
          </a:xfrm>
          <a:prstGeom prst="rect">
            <a:avLst/>
          </a:prstGeom>
        </p:spPr>
      </p:pic>
      <p:grpSp>
        <p:nvGrpSpPr>
          <p:cNvPr id="117" name="Group 116">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18" name="Rectangle 117">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19"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0"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1" name="Rectangle 120">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22"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3"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4"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5"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6"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7"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8"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9"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0"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1"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2"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3"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4"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5"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6"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7"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8"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9"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0"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1"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2"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3"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4"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5"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6" name="Rectangle 145">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47"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8"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9"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0"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1"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2"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3"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4"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5"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6"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7"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8" name="Rectangle 157">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9"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0"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1"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2"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3"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4"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5"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6"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7"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8"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9"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0"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1"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3AA63099-7045-58DA-6781-224FC703C1B6}"/>
              </a:ext>
            </a:extLst>
          </p:cNvPr>
          <p:cNvSpPr>
            <a:spLocks noGrp="1"/>
          </p:cNvSpPr>
          <p:nvPr>
            <p:ph idx="1"/>
          </p:nvPr>
        </p:nvSpPr>
        <p:spPr>
          <a:xfrm>
            <a:off x="4968959" y="2249487"/>
            <a:ext cx="6575342" cy="3541714"/>
          </a:xfrm>
          <a:gradFill>
            <a:gsLst>
              <a:gs pos="0">
                <a:schemeClr val="accent3">
                  <a:lumMod val="40000"/>
                </a:schemeClr>
              </a:gs>
              <a:gs pos="100000">
                <a:schemeClr val="bg2">
                  <a:shade val="92000"/>
                  <a:hueMod val="104000"/>
                  <a:satMod val="140000"/>
                  <a:lumMod val="68000"/>
                </a:schemeClr>
              </a:gs>
            </a:gsLst>
            <a:lin ang="5040000" scaled="0"/>
          </a:gradFill>
        </p:spPr>
        <p:txBody>
          <a:bodyPr>
            <a:normAutofit/>
          </a:bodyPr>
          <a:lstStyle/>
          <a:p>
            <a:pPr>
              <a:lnSpc>
                <a:spcPct val="110000"/>
              </a:lnSpc>
            </a:pPr>
            <a:r>
              <a:rPr lang="en-US" sz="1700" dirty="0">
                <a:solidFill>
                  <a:schemeClr val="accent5">
                    <a:lumMod val="20000"/>
                    <a:lumOff val="80000"/>
                  </a:schemeClr>
                </a:solidFill>
              </a:rPr>
              <a:t>Using this IDE, we will load and test code written in a hardware description language called Verilog, which allows us to describe logic circuits that will store and manipulate bits, creating the basis for a CPU.</a:t>
            </a:r>
          </a:p>
          <a:p>
            <a:pPr>
              <a:lnSpc>
                <a:spcPct val="110000"/>
              </a:lnSpc>
            </a:pPr>
            <a:endParaRPr lang="en-US" sz="1700" dirty="0">
              <a:solidFill>
                <a:schemeClr val="accent5">
                  <a:lumMod val="20000"/>
                  <a:lumOff val="80000"/>
                </a:schemeClr>
              </a:solidFill>
            </a:endParaRPr>
          </a:p>
          <a:p>
            <a:pPr>
              <a:lnSpc>
                <a:spcPct val="110000"/>
              </a:lnSpc>
            </a:pPr>
            <a:r>
              <a:rPr lang="en-US" sz="1700" dirty="0">
                <a:solidFill>
                  <a:schemeClr val="accent5">
                    <a:lumMod val="20000"/>
                    <a:lumOff val="80000"/>
                  </a:schemeClr>
                </a:solidFill>
              </a:rPr>
              <a:t>Eventually, we will tour and examine Verilog code that implements an Arithmetic Logic Unit (ALU), and then incorporates it into a design for a working CPU, which operates according to the classic </a:t>
            </a:r>
            <a:r>
              <a:rPr lang="en-US" sz="1700" dirty="0">
                <a:solidFill>
                  <a:schemeClr val="accent5">
                    <a:lumMod val="20000"/>
                    <a:lumOff val="80000"/>
                  </a:schemeClr>
                </a:solidFill>
                <a:hlinkClick r:id="rId5">
                  <a:extLst>
                    <a:ext uri="{A12FA001-AC4F-418D-AE19-62706E023703}">
                      <ahyp:hlinkClr xmlns:ahyp="http://schemas.microsoft.com/office/drawing/2018/hyperlinkcolor" val="tx"/>
                    </a:ext>
                  </a:extLst>
                </a:hlinkClick>
              </a:rPr>
              <a:t>Von Neumann architecture</a:t>
            </a:r>
            <a:r>
              <a:rPr lang="en-US" sz="1700" dirty="0">
                <a:solidFill>
                  <a:schemeClr val="accent5">
                    <a:lumMod val="20000"/>
                    <a:lumOff val="80000"/>
                  </a:schemeClr>
                </a:solidFill>
              </a:rPr>
              <a:t>, as all CPUs do, to this very day.</a:t>
            </a:r>
          </a:p>
        </p:txBody>
      </p:sp>
    </p:spTree>
    <p:extLst>
      <p:ext uri="{BB962C8B-B14F-4D97-AF65-F5344CB8AC3E}">
        <p14:creationId xmlns:p14="http://schemas.microsoft.com/office/powerpoint/2010/main" val="3731150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2060">
                <a:lumMod val="95000"/>
              </a:srgbClr>
            </a:gs>
            <a:gs pos="100000">
              <a:schemeClr val="tx2">
                <a:lumMod val="1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85F09-9D67-124D-2B80-3452FFC84829}"/>
              </a:ext>
            </a:extLst>
          </p:cNvPr>
          <p:cNvSpPr>
            <a:spLocks noGrp="1"/>
          </p:cNvSpPr>
          <p:nvPr>
            <p:ph type="title"/>
          </p:nvPr>
        </p:nvSpPr>
        <p:spPr>
          <a:xfrm>
            <a:off x="1141413" y="618518"/>
            <a:ext cx="9905998" cy="1478570"/>
          </a:xfrm>
        </p:spPr>
        <p:txBody>
          <a:bodyPr>
            <a:normAutofit/>
          </a:bodyPr>
          <a:lstStyle/>
          <a:p>
            <a:r>
              <a:rPr lang="en-US" dirty="0"/>
              <a:t>Why hardware design?</a:t>
            </a:r>
          </a:p>
        </p:txBody>
      </p:sp>
      <p:pic>
        <p:nvPicPr>
          <p:cNvPr id="7" name="Graphic 6" descr="Robot">
            <a:extLst>
              <a:ext uri="{FF2B5EF4-FFF2-40B4-BE49-F238E27FC236}">
                <a16:creationId xmlns:a16="http://schemas.microsoft.com/office/drawing/2014/main" id="{BED99292-7161-6BAA-DC51-74AC11C1D7F4}"/>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711203" y="2249487"/>
            <a:ext cx="3549650" cy="354965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8" name="Content Placeholder 2">
            <a:extLst>
              <a:ext uri="{FF2B5EF4-FFF2-40B4-BE49-F238E27FC236}">
                <a16:creationId xmlns:a16="http://schemas.microsoft.com/office/drawing/2014/main" id="{4BC31B44-5789-E3A9-1E19-5CF07397F7B6}"/>
              </a:ext>
            </a:extLst>
          </p:cNvPr>
          <p:cNvSpPr>
            <a:spLocks noGrp="1"/>
          </p:cNvSpPr>
          <p:nvPr>
            <p:ph idx="1"/>
          </p:nvPr>
        </p:nvSpPr>
        <p:spPr>
          <a:xfrm>
            <a:off x="6096001" y="1711570"/>
            <a:ext cx="5193322" cy="4527912"/>
          </a:xfrm>
        </p:spPr>
        <p:txBody>
          <a:bodyPr>
            <a:noAutofit/>
          </a:bodyPr>
          <a:lstStyle/>
          <a:p>
            <a:pPr marL="0" indent="0">
              <a:lnSpc>
                <a:spcPct val="110000"/>
              </a:lnSpc>
              <a:buNone/>
            </a:pPr>
            <a:r>
              <a:rPr lang="en-US" sz="1800" dirty="0"/>
              <a:t>Don't panic! This isn't a call for everyone to stop doing your thing and become an electrical engineer.</a:t>
            </a:r>
          </a:p>
          <a:p>
            <a:pPr marL="0" indent="0">
              <a:lnSpc>
                <a:spcPct val="110000"/>
              </a:lnSpc>
              <a:buNone/>
            </a:pPr>
            <a:r>
              <a:rPr lang="en-US" sz="1800" dirty="0"/>
              <a:t>Ultimately, there's a secret that all programmers discover sooner or later as they write code in their favorite language: the "machine" you are programming for… doesn't really exist.</a:t>
            </a:r>
          </a:p>
          <a:p>
            <a:pPr marL="0" indent="0">
              <a:lnSpc>
                <a:spcPct val="110000"/>
              </a:lnSpc>
              <a:buNone/>
            </a:pPr>
            <a:r>
              <a:rPr lang="en-US" sz="1800" dirty="0"/>
              <a:t>It's a simulation – created and perpetuated by something beneath, and if we want to understand how to get the best results out of our favorite tools, we do well to understand the simulation… and that thing underneath that keeps it running.</a:t>
            </a:r>
          </a:p>
        </p:txBody>
      </p:sp>
    </p:spTree>
    <p:extLst>
      <p:ext uri="{BB962C8B-B14F-4D97-AF65-F5344CB8AC3E}">
        <p14:creationId xmlns:p14="http://schemas.microsoft.com/office/powerpoint/2010/main" val="160476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002060">
                <a:lumMod val="95000"/>
              </a:srgbClr>
            </a:gs>
            <a:gs pos="100000">
              <a:schemeClr val="tx2">
                <a:lumMod val="10000"/>
              </a:schemeClr>
            </a:gs>
          </a:gsLst>
          <a:path path="rect">
            <a:fillToRect l="100000" t="100000"/>
          </a:path>
        </a:gra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5"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8585F09-9D67-124D-2B80-3452FFC84829}"/>
              </a:ext>
            </a:extLst>
          </p:cNvPr>
          <p:cNvSpPr>
            <a:spLocks noGrp="1"/>
          </p:cNvSpPr>
          <p:nvPr>
            <p:ph type="title"/>
          </p:nvPr>
        </p:nvSpPr>
        <p:spPr>
          <a:xfrm>
            <a:off x="1141413" y="618518"/>
            <a:ext cx="4459286" cy="1478570"/>
          </a:xfrm>
        </p:spPr>
        <p:txBody>
          <a:bodyPr>
            <a:normAutofit/>
          </a:bodyPr>
          <a:lstStyle/>
          <a:p>
            <a:r>
              <a:rPr lang="en-US" sz="3200" dirty="0"/>
              <a:t>Living in the Simulation</a:t>
            </a:r>
          </a:p>
        </p:txBody>
      </p:sp>
      <p:sp>
        <p:nvSpPr>
          <p:cNvPr id="8" name="Content Placeholder 2">
            <a:extLst>
              <a:ext uri="{FF2B5EF4-FFF2-40B4-BE49-F238E27FC236}">
                <a16:creationId xmlns:a16="http://schemas.microsoft.com/office/drawing/2014/main" id="{4BC31B44-5789-E3A9-1E19-5CF07397F7B6}"/>
              </a:ext>
            </a:extLst>
          </p:cNvPr>
          <p:cNvSpPr>
            <a:spLocks noGrp="1"/>
          </p:cNvSpPr>
          <p:nvPr>
            <p:ph idx="1"/>
          </p:nvPr>
        </p:nvSpPr>
        <p:spPr>
          <a:xfrm>
            <a:off x="1141413" y="1955191"/>
            <a:ext cx="4864100" cy="4119563"/>
          </a:xfrm>
        </p:spPr>
        <p:txBody>
          <a:bodyPr>
            <a:noAutofit/>
          </a:bodyPr>
          <a:lstStyle/>
          <a:p>
            <a:pPr marL="0" indent="0">
              <a:lnSpc>
                <a:spcPct val="110000"/>
              </a:lnSpc>
              <a:buNone/>
            </a:pPr>
            <a:r>
              <a:rPr lang="en-US" sz="1600" dirty="0"/>
              <a:t>Let's say you're doing JavaScript – either for the browser or for the back end with something like Node.js – what beast is executing your code?</a:t>
            </a:r>
          </a:p>
          <a:p>
            <a:pPr marL="0" indent="0">
              <a:lnSpc>
                <a:spcPct val="110000"/>
              </a:lnSpc>
              <a:buNone/>
            </a:pPr>
            <a:r>
              <a:rPr lang="en-US" sz="1600" dirty="0"/>
              <a:t>It's a JavaScript engine, and isn't that the end of the conversation?</a:t>
            </a:r>
          </a:p>
          <a:p>
            <a:pPr marL="0" indent="0">
              <a:lnSpc>
                <a:spcPct val="110000"/>
              </a:lnSpc>
              <a:buNone/>
            </a:pPr>
            <a:r>
              <a:rPr lang="en-US" sz="1600" dirty="0"/>
              <a:t>Not really – that engine that runs your code is itself executing on… something.</a:t>
            </a:r>
          </a:p>
          <a:p>
            <a:pPr marL="0" indent="0">
              <a:lnSpc>
                <a:spcPct val="110000"/>
              </a:lnSpc>
              <a:buNone/>
            </a:pPr>
            <a:r>
              <a:rPr lang="en-US" sz="1600" dirty="0"/>
              <a:t>Odds are fair that it's executing in a container, or on a VM, or on a physical machine, in which case it's being executed by a machine that understands how to execute machine code.</a:t>
            </a:r>
          </a:p>
          <a:p>
            <a:pPr marL="0" indent="0">
              <a:lnSpc>
                <a:spcPct val="110000"/>
              </a:lnSpc>
              <a:buNone/>
            </a:pPr>
            <a:r>
              <a:rPr lang="en-US" sz="1600" dirty="0"/>
              <a:t>But </a:t>
            </a:r>
            <a:r>
              <a:rPr lang="en-US" sz="1600" i="1" dirty="0"/>
              <a:t>what</a:t>
            </a:r>
            <a:r>
              <a:rPr lang="en-US" sz="1600" dirty="0"/>
              <a:t> is that machine code executing on?</a:t>
            </a:r>
          </a:p>
        </p:txBody>
      </p:sp>
      <p:pic>
        <p:nvPicPr>
          <p:cNvPr id="7" name="Graphic 6">
            <a:extLst>
              <a:ext uri="{FF2B5EF4-FFF2-40B4-BE49-F238E27FC236}">
                <a16:creationId xmlns:a16="http://schemas.microsoft.com/office/drawing/2014/main" id="{BED99292-7161-6BAA-DC51-74AC11C1D7F4}"/>
              </a:ext>
            </a:extLst>
          </p:cNvPr>
          <p:cNvPicPr>
            <a:picLocks noChangeAspect="1"/>
          </p:cNvPicPr>
          <p:nvPr/>
        </p:nvPicPr>
        <p:blipFill>
          <a:blip r:embed="rId3">
            <a:extLst>
              <a:ext uri="{837473B0-CC2E-450A-ABE3-18F120FF3D39}">
                <a1611:picAttrSrcUrl xmlns:a1611="http://schemas.microsoft.com/office/drawing/2016/11/main" r:id="rId4"/>
              </a:ext>
            </a:extLst>
          </a:blip>
          <a:srcRect l="21918" r="21918"/>
          <a:stretch/>
        </p:blipFill>
        <p:spPr>
          <a:xfrm>
            <a:off x="6096000" y="688386"/>
            <a:ext cx="5456279" cy="545627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7" name="Group 16">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8"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9"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0"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5"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2868528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002060">
                <a:lumMod val="95000"/>
              </a:srgbClr>
            </a:gs>
            <a:gs pos="100000">
              <a:schemeClr val="tx2">
                <a:lumMod val="10000"/>
              </a:schemeClr>
            </a:gs>
          </a:gsLst>
          <a:path path="rect">
            <a:fillToRect l="100000" t="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E75F8EB1-6D31-E656-7EEC-6785AB9D19C0}"/>
              </a:ext>
            </a:extLst>
          </p:cNvPr>
          <p:cNvSpPr>
            <a:spLocks noGrp="1"/>
          </p:cNvSpPr>
          <p:nvPr>
            <p:ph type="title"/>
          </p:nvPr>
        </p:nvSpPr>
        <p:spPr>
          <a:xfrm>
            <a:off x="4996697" y="618518"/>
            <a:ext cx="6050713" cy="1478570"/>
          </a:xfrm>
        </p:spPr>
        <p:txBody>
          <a:bodyPr>
            <a:normAutofit/>
          </a:bodyPr>
          <a:lstStyle/>
          <a:p>
            <a:r>
              <a:rPr lang="en-US" dirty="0"/>
              <a:t>Living in the simulation</a:t>
            </a:r>
          </a:p>
        </p:txBody>
      </p:sp>
      <p:pic>
        <p:nvPicPr>
          <p:cNvPr id="5" name="Picture 4" descr="An electronic circuit board in blue colour">
            <a:extLst>
              <a:ext uri="{FF2B5EF4-FFF2-40B4-BE49-F238E27FC236}">
                <a16:creationId xmlns:a16="http://schemas.microsoft.com/office/drawing/2014/main" id="{1AE0F518-DECF-3DF3-E6C9-6AB33BAD711F}"/>
              </a:ext>
            </a:extLst>
          </p:cNvPr>
          <p:cNvPicPr>
            <a:picLocks noChangeAspect="1"/>
          </p:cNvPicPr>
          <p:nvPr/>
        </p:nvPicPr>
        <p:blipFill rotWithShape="1">
          <a:blip r:embed="rId3"/>
          <a:srcRect l="9501" r="45379" b="-1"/>
          <a:stretch/>
        </p:blipFill>
        <p:spPr>
          <a:xfrm>
            <a:off x="-5597" y="10"/>
            <a:ext cx="4635583" cy="6857990"/>
          </a:xfrm>
          <a:prstGeom prst="rect">
            <a:avLst/>
          </a:prstGeom>
        </p:spPr>
      </p:pic>
      <p:grpSp>
        <p:nvGrpSpPr>
          <p:cNvPr id="13" name="Group 12">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Rectangle 16">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Rectangle 41">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Rectangle 53">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F64A21C7-9303-E9B4-6BED-9A0816A3E7E0}"/>
              </a:ext>
            </a:extLst>
          </p:cNvPr>
          <p:cNvSpPr>
            <a:spLocks noGrp="1"/>
          </p:cNvSpPr>
          <p:nvPr>
            <p:ph idx="1"/>
          </p:nvPr>
        </p:nvSpPr>
        <p:spPr>
          <a:xfrm>
            <a:off x="4968958" y="2249487"/>
            <a:ext cx="6078453" cy="3971926"/>
          </a:xfrm>
        </p:spPr>
        <p:txBody>
          <a:bodyPr>
            <a:noAutofit/>
          </a:bodyPr>
          <a:lstStyle/>
          <a:p>
            <a:pPr marL="0" indent="0">
              <a:lnSpc>
                <a:spcPct val="110000"/>
              </a:lnSpc>
              <a:buNone/>
            </a:pPr>
            <a:r>
              <a:rPr lang="en-US" sz="1800" dirty="0"/>
              <a:t>The truth is, every time you write something like</a:t>
            </a:r>
          </a:p>
          <a:p>
            <a:pPr marL="0" indent="0">
              <a:lnSpc>
                <a:spcPct val="110000"/>
              </a:lnSpc>
              <a:buNone/>
            </a:pPr>
            <a:r>
              <a:rPr lang="en-US" sz="1800" dirty="0">
                <a:latin typeface="Consolas" panose="020B0609020204030204" pitchFamily="49" charset="0"/>
                <a:cs typeface="Consolas" panose="020B0609020204030204" pitchFamily="49" charset="0"/>
              </a:rPr>
              <a:t>mov rax, 0</a:t>
            </a:r>
          </a:p>
          <a:p>
            <a:pPr marL="0" indent="0">
              <a:lnSpc>
                <a:spcPct val="110000"/>
              </a:lnSpc>
              <a:buNone/>
            </a:pPr>
            <a:r>
              <a:rPr lang="en-US" sz="1800" dirty="0"/>
              <a:t>…in assembly language, you can do that because – at the very least – someone built a set of digital logic circuits that will do the task of moving the value </a:t>
            </a:r>
            <a:r>
              <a:rPr lang="en-US" sz="1800" i="1" dirty="0"/>
              <a:t>zero</a:t>
            </a:r>
            <a:r>
              <a:rPr lang="en-US" sz="1800" dirty="0"/>
              <a:t> into the </a:t>
            </a:r>
            <a:r>
              <a:rPr lang="en-US" sz="1800" i="1" dirty="0"/>
              <a:t>rax</a:t>
            </a:r>
            <a:r>
              <a:rPr lang="en-US" sz="1800" dirty="0"/>
              <a:t> register.</a:t>
            </a:r>
          </a:p>
          <a:p>
            <a:pPr marL="0" indent="0">
              <a:lnSpc>
                <a:spcPct val="110000"/>
              </a:lnSpc>
              <a:buNone/>
            </a:pPr>
            <a:r>
              <a:rPr lang="en-US" sz="1800" dirty="0"/>
              <a:t>In modern processors, there are often layers of </a:t>
            </a:r>
            <a:r>
              <a:rPr lang="en-US" sz="1800" dirty="0">
                <a:hlinkClick r:id="rId4"/>
              </a:rPr>
              <a:t>microcode</a:t>
            </a:r>
            <a:r>
              <a:rPr lang="en-US" sz="1800" dirty="0"/>
              <a:t> in between the machine code that the assembler generates from the above instruction and the actual digital circuitry. But the principle is the same: it's all simulation.</a:t>
            </a:r>
          </a:p>
        </p:txBody>
      </p:sp>
    </p:spTree>
    <p:extLst>
      <p:ext uri="{BB962C8B-B14F-4D97-AF65-F5344CB8AC3E}">
        <p14:creationId xmlns:p14="http://schemas.microsoft.com/office/powerpoint/2010/main" val="21256519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{BB793679-44B5-EA45-82D2-6D76115D986F}tf10001122</Template>
  <TotalTime>993</TotalTime>
  <Words>1352</Words>
  <Application>Microsoft Macintosh PowerPoint</Application>
  <PresentationFormat>Widescreen</PresentationFormat>
  <Paragraphs>69</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Century Gothic</vt:lpstr>
      <vt:lpstr>Consolas</vt:lpstr>
      <vt:lpstr>Open Sans</vt:lpstr>
      <vt:lpstr>Circuit</vt:lpstr>
      <vt:lpstr>Hacking The Metal II</vt:lpstr>
      <vt:lpstr>Tools for the workshop</vt:lpstr>
      <vt:lpstr>Why the netwide assembler and not masm?</vt:lpstr>
      <vt:lpstr>Returning to the metal</vt:lpstr>
      <vt:lpstr>Hardware – computing on the metal</vt:lpstr>
      <vt:lpstr>Hardware – computing on the metal</vt:lpstr>
      <vt:lpstr>Why hardware design?</vt:lpstr>
      <vt:lpstr>Living in the Simulation</vt:lpstr>
      <vt:lpstr>Living in the simulation</vt:lpstr>
      <vt:lpstr>So, is it turtles all the way down?</vt:lpstr>
      <vt:lpstr>So, is it turtles all the way down?</vt:lpstr>
      <vt:lpstr>So, is it turtles all the way down?</vt:lpstr>
      <vt:lpstr>The more turtles, the better!</vt:lpstr>
      <vt:lpstr>The more turtles, the better!</vt:lpstr>
      <vt:lpstr>The more turtles, the better!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Hacking The Metal II</dc:title>
  <dc:creator>zeitnot@yahoo.com</dc:creator>
  <cp:lastModifiedBy>zeitnot@yahoo.com</cp:lastModifiedBy>
  <cp:revision>48</cp:revision>
  <dcterms:created xsi:type="dcterms:W3CDTF">2022-08-05T01:19:38Z</dcterms:created>
  <dcterms:modified xsi:type="dcterms:W3CDTF">2022-08-05T17:53:15Z</dcterms:modified>
</cp:coreProperties>
</file>